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855641B-9366-4442-AED4-FB611D74F835}">
  <a:tblStyle styleId="{4855641B-9366-4442-AED4-FB611D74F83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classiq.io/docs/quantum-football-how-qubits-can-predict-euro-2020"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06761512d8_2_1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06761512d8_2_1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049d31ebf5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049d31ebf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0692b77e5e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30692b77e5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solidFill>
                  <a:schemeClr val="dk1"/>
                </a:solidFill>
              </a:rPr>
              <a:t>Choosing Random Forest Classifier vs Logistic Regression?</a:t>
            </a:r>
            <a:endParaRPr>
              <a:solidFill>
                <a:schemeClr val="dk1"/>
              </a:solidFill>
            </a:endParaRPr>
          </a:p>
          <a:p>
            <a:pPr marL="0" lvl="0" indent="0" algn="l" rtl="0">
              <a:lnSpc>
                <a:spcPct val="115000"/>
              </a:lnSpc>
              <a:spcBef>
                <a:spcPts val="0"/>
              </a:spcBef>
              <a:spcAft>
                <a:spcPts val="0"/>
              </a:spcAft>
              <a:buNone/>
            </a:pPr>
            <a:r>
              <a:rPr lang="en">
                <a:solidFill>
                  <a:schemeClr val="dk1"/>
                </a:solidFill>
              </a:rPr>
              <a:t>Random Forest is ideal because it captures complex, non-linear relationships in football match data, handles categorical features like home/away games, and is robust to outliers. It also provides feature importance insights and reduces overfitting through averaging multiple decision trees, making it more reliable than Logistic Regression for this task.</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3069652cfa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3069652cf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30740320bf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30740320b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0740320bf7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0740320bf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0740320bf7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0740320bf7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0740320bf7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0740320bf7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30740320bf7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30740320bf7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307a32c6067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307a32c6067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3069652cfad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3069652cfad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0740320bf7_0_3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30740320bf7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3069652cfad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3069652cfad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0740320bf7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0740320bf7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30692b77e5e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30692b77e5e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306f75ed0d5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306f75ed0d5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307cfd081b5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307cfd081b5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306f75ed0d5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306f75ed0d5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307cfd081b5_1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307cfd081b5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chemeClr val="dk1"/>
                </a:solidFill>
                <a:highlight>
                  <a:srgbClr val="FFFFFF"/>
                </a:highlight>
              </a:rPr>
              <a:t>normalized features such as attack strength and defensive strength are used to determine the rotation angles of the qubits. The rotation gates (RX, RY, and RZ) manipulate the qubits according to the feature values.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306f75ed0d5_0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306f75ed0d5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306f75ed0d5_0_7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306f75ed0d5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306f75ed0d5_0_8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306f75ed0d5_0_8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06761512d8_2_1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06761512d8_2_1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30740320bf7_0_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30740320bf7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https://www.classiq.io/docs/quantum-football-how-qubits-can-predict-euro-2020</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306761512d8_2_3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306761512d8_2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06761512d8_2_19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06761512d8_2_1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076d987f9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076d987f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06f75ed0d5_1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06f75ed0d5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06f75ed0d5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06f75ed0d5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we expand the project from quiz 4 to final project.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049d31ebf5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3049d31ebf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0740320bf7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0740320bf7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True Positive: 4 / False Positive: 2</a:t>
            </a:r>
            <a:endParaRPr/>
          </a:p>
          <a:p>
            <a:pPr marL="0" lvl="0" indent="0" algn="l" rtl="0">
              <a:spcBef>
                <a:spcPts val="0"/>
              </a:spcBef>
              <a:spcAft>
                <a:spcPts val="0"/>
              </a:spcAft>
              <a:buNone/>
            </a:pPr>
            <a:r>
              <a:rPr lang="en"/>
              <a:t>False Negative: 14 / True Negative: 12</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hyperlink" Target="https://www.classiq.io/docs/quantum-football-how-qubits-can-predict-euro-2020" TargetMode="External"/><Relationship Id="rId5" Type="http://schemas.openxmlformats.org/officeDocument/2006/relationships/image" Target="../media/image42.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pSp>
        <p:nvGrpSpPr>
          <p:cNvPr id="54" name="Google Shape;54;p13"/>
          <p:cNvGrpSpPr/>
          <p:nvPr/>
        </p:nvGrpSpPr>
        <p:grpSpPr>
          <a:xfrm>
            <a:off x="5314197" y="1715418"/>
            <a:ext cx="3416446" cy="2279109"/>
            <a:chOff x="3471133" y="956682"/>
            <a:chExt cx="4698729" cy="3256800"/>
          </a:xfrm>
        </p:grpSpPr>
        <p:sp>
          <p:nvSpPr>
            <p:cNvPr id="55" name="Google Shape;55;p13"/>
            <p:cNvSpPr/>
            <p:nvPr/>
          </p:nvSpPr>
          <p:spPr>
            <a:xfrm>
              <a:off x="3471133" y="956682"/>
              <a:ext cx="2894700" cy="3256800"/>
            </a:xfrm>
            <a:prstGeom prst="chevron">
              <a:avLst>
                <a:gd name="adj" fmla="val 50000"/>
              </a:avLst>
            </a:prstGeom>
            <a:solidFill>
              <a:srgbClr val="212121">
                <a:alpha val="3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3"/>
            <p:cNvSpPr/>
            <p:nvPr/>
          </p:nvSpPr>
          <p:spPr>
            <a:xfrm>
              <a:off x="5275162" y="956682"/>
              <a:ext cx="2894700" cy="3256800"/>
            </a:xfrm>
            <a:prstGeom prst="chevron">
              <a:avLst>
                <a:gd name="adj" fmla="val 50000"/>
              </a:avLst>
            </a:prstGeom>
            <a:solidFill>
              <a:srgbClr val="F06F65">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7" name="Google Shape;57;p13"/>
          <p:cNvPicPr preferRelativeResize="0"/>
          <p:nvPr/>
        </p:nvPicPr>
        <p:blipFill rotWithShape="1">
          <a:blip r:embed="rId3">
            <a:alphaModFix/>
          </a:blip>
          <a:srcRect l="3453" r="78936" b="74622"/>
          <a:stretch/>
        </p:blipFill>
        <p:spPr>
          <a:xfrm>
            <a:off x="8200250" y="1259650"/>
            <a:ext cx="822150" cy="1140350"/>
          </a:xfrm>
          <a:prstGeom prst="rect">
            <a:avLst/>
          </a:prstGeom>
          <a:noFill/>
          <a:ln>
            <a:noFill/>
          </a:ln>
        </p:spPr>
      </p:pic>
      <p:sp>
        <p:nvSpPr>
          <p:cNvPr id="58" name="Google Shape;58;p13"/>
          <p:cNvSpPr txBox="1"/>
          <p:nvPr/>
        </p:nvSpPr>
        <p:spPr>
          <a:xfrm>
            <a:off x="668050" y="471275"/>
            <a:ext cx="4697100" cy="2717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1200"/>
              </a:spcAft>
              <a:buNone/>
            </a:pPr>
            <a:r>
              <a:rPr lang="en" sz="3000" b="1">
                <a:solidFill>
                  <a:schemeClr val="dk1"/>
                </a:solidFill>
                <a:latin typeface="Times New Roman"/>
                <a:ea typeface="Times New Roman"/>
                <a:cs typeface="Times New Roman"/>
                <a:sym typeface="Times New Roman"/>
              </a:rPr>
              <a:t>Enhancing Predictive Modeling in the Premier League with</a:t>
            </a:r>
            <a:r>
              <a:rPr lang="en" sz="3000" b="1">
                <a:solidFill>
                  <a:srgbClr val="20063D"/>
                </a:solidFill>
                <a:latin typeface="Times New Roman"/>
                <a:ea typeface="Times New Roman"/>
                <a:cs typeface="Times New Roman"/>
                <a:sym typeface="Times New Roman"/>
              </a:rPr>
              <a:t> </a:t>
            </a:r>
            <a:r>
              <a:rPr lang="en" sz="3000" b="1">
                <a:solidFill>
                  <a:srgbClr val="ED5B50"/>
                </a:solidFill>
                <a:latin typeface="Times New Roman"/>
                <a:ea typeface="Times New Roman"/>
                <a:cs typeface="Times New Roman"/>
                <a:sym typeface="Times New Roman"/>
              </a:rPr>
              <a:t>Parameterized Quantum Circuits (PQCs)</a:t>
            </a:r>
            <a:endParaRPr sz="3000">
              <a:solidFill>
                <a:srgbClr val="ED5B50"/>
              </a:solidFill>
              <a:latin typeface="Times New Roman"/>
              <a:ea typeface="Times New Roman"/>
              <a:cs typeface="Times New Roman"/>
              <a:sym typeface="Times New Roman"/>
            </a:endParaRPr>
          </a:p>
        </p:txBody>
      </p:sp>
      <p:pic>
        <p:nvPicPr>
          <p:cNvPr id="59" name="Google Shape;59;p13" descr="Premier League Logo – FIFPlay"/>
          <p:cNvPicPr preferRelativeResize="0"/>
          <p:nvPr/>
        </p:nvPicPr>
        <p:blipFill rotWithShape="1">
          <a:blip r:embed="rId4">
            <a:alphaModFix/>
          </a:blip>
          <a:srcRect/>
          <a:stretch/>
        </p:blipFill>
        <p:spPr>
          <a:xfrm>
            <a:off x="5864964" y="2125588"/>
            <a:ext cx="2690559" cy="1140349"/>
          </a:xfrm>
          <a:prstGeom prst="rect">
            <a:avLst/>
          </a:prstGeom>
          <a:noFill/>
          <a:ln>
            <a:noFill/>
          </a:ln>
        </p:spPr>
      </p:pic>
      <p:sp>
        <p:nvSpPr>
          <p:cNvPr id="60" name="Google Shape;60;p13"/>
          <p:cNvSpPr txBox="1">
            <a:spLocks noGrp="1"/>
          </p:cNvSpPr>
          <p:nvPr>
            <p:ph type="subTitle" idx="1"/>
          </p:nvPr>
        </p:nvSpPr>
        <p:spPr>
          <a:xfrm>
            <a:off x="1224700" y="2957275"/>
            <a:ext cx="2339700" cy="16953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400">
                <a:solidFill>
                  <a:schemeClr val="dk1"/>
                </a:solidFill>
                <a:latin typeface="Times New Roman"/>
                <a:ea typeface="Times New Roman"/>
                <a:cs typeface="Times New Roman"/>
                <a:sym typeface="Times New Roman"/>
              </a:rPr>
              <a:t>Abdul Haleem Abdul Salam </a:t>
            </a:r>
            <a:endParaRPr sz="1400">
              <a:solidFill>
                <a:schemeClr val="dk1"/>
              </a:solidFill>
              <a:latin typeface="Times New Roman"/>
              <a:ea typeface="Times New Roman"/>
              <a:cs typeface="Times New Roman"/>
              <a:sym typeface="Times New Roman"/>
            </a:endParaRPr>
          </a:p>
          <a:p>
            <a:pPr marL="0" lvl="0" indent="0" algn="l" rtl="0">
              <a:lnSpc>
                <a:spcPct val="150000"/>
              </a:lnSpc>
              <a:spcBef>
                <a:spcPts val="0"/>
              </a:spcBef>
              <a:spcAft>
                <a:spcPts val="0"/>
              </a:spcAft>
              <a:buNone/>
            </a:pPr>
            <a:r>
              <a:rPr lang="en" sz="1400">
                <a:solidFill>
                  <a:schemeClr val="dk1"/>
                </a:solidFill>
                <a:latin typeface="Times New Roman"/>
                <a:ea typeface="Times New Roman"/>
                <a:cs typeface="Times New Roman"/>
                <a:sym typeface="Times New Roman"/>
              </a:rPr>
              <a:t>Mohanad Alkhalaf</a:t>
            </a:r>
            <a:endParaRPr sz="1400">
              <a:solidFill>
                <a:schemeClr val="dk1"/>
              </a:solidFill>
              <a:latin typeface="Times New Roman"/>
              <a:ea typeface="Times New Roman"/>
              <a:cs typeface="Times New Roman"/>
              <a:sym typeface="Times New Roman"/>
            </a:endParaRPr>
          </a:p>
          <a:p>
            <a:pPr marL="0" lvl="0" indent="0" algn="l" rtl="0">
              <a:lnSpc>
                <a:spcPct val="150000"/>
              </a:lnSpc>
              <a:spcBef>
                <a:spcPts val="0"/>
              </a:spcBef>
              <a:spcAft>
                <a:spcPts val="0"/>
              </a:spcAft>
              <a:buNone/>
            </a:pPr>
            <a:r>
              <a:rPr lang="en" sz="1400">
                <a:solidFill>
                  <a:schemeClr val="dk1"/>
                </a:solidFill>
                <a:latin typeface="Times New Roman"/>
                <a:ea typeface="Times New Roman"/>
                <a:cs typeface="Times New Roman"/>
                <a:sym typeface="Times New Roman"/>
              </a:rPr>
              <a:t>Yu Jiyun Chang</a:t>
            </a:r>
            <a:endParaRPr sz="1400">
              <a:solidFill>
                <a:schemeClr val="dk1"/>
              </a:solidFill>
              <a:latin typeface="Times New Roman"/>
              <a:ea typeface="Times New Roman"/>
              <a:cs typeface="Times New Roman"/>
              <a:sym typeface="Times New Roman"/>
            </a:endParaRPr>
          </a:p>
          <a:p>
            <a:pPr marL="0" lvl="0" indent="0" algn="l" rtl="0">
              <a:lnSpc>
                <a:spcPct val="150000"/>
              </a:lnSpc>
              <a:spcBef>
                <a:spcPts val="0"/>
              </a:spcBef>
              <a:spcAft>
                <a:spcPts val="0"/>
              </a:spcAft>
              <a:buNone/>
            </a:pPr>
            <a:r>
              <a:rPr lang="en" sz="1400">
                <a:solidFill>
                  <a:schemeClr val="dk1"/>
                </a:solidFill>
                <a:latin typeface="Times New Roman"/>
                <a:ea typeface="Times New Roman"/>
                <a:cs typeface="Times New Roman"/>
                <a:sym typeface="Times New Roman"/>
              </a:rPr>
              <a:t>Sai Nityamani Sahith Matsa</a:t>
            </a:r>
            <a:endParaRPr sz="1400">
              <a:solidFill>
                <a:schemeClr val="dk1"/>
              </a:solidFill>
              <a:latin typeface="Times New Roman"/>
              <a:ea typeface="Times New Roman"/>
              <a:cs typeface="Times New Roman"/>
              <a:sym typeface="Times New Roman"/>
            </a:endParaRPr>
          </a:p>
          <a:p>
            <a:pPr marL="0" lvl="0" indent="0" algn="l" rtl="0">
              <a:lnSpc>
                <a:spcPct val="150000"/>
              </a:lnSpc>
              <a:spcBef>
                <a:spcPts val="0"/>
              </a:spcBef>
              <a:spcAft>
                <a:spcPts val="0"/>
              </a:spcAft>
              <a:buNone/>
            </a:pPr>
            <a:r>
              <a:rPr lang="en" sz="1400">
                <a:solidFill>
                  <a:schemeClr val="dk1"/>
                </a:solidFill>
                <a:latin typeface="Times New Roman"/>
                <a:ea typeface="Times New Roman"/>
                <a:cs typeface="Times New Roman"/>
                <a:sym typeface="Times New Roman"/>
              </a:rPr>
              <a:t>Yang Ren</a:t>
            </a:r>
            <a:endParaRPr sz="1400">
              <a:solidFill>
                <a:schemeClr val="dk1"/>
              </a:solidFill>
              <a:latin typeface="Times New Roman"/>
              <a:ea typeface="Times New Roman"/>
              <a:cs typeface="Times New Roman"/>
              <a:sym typeface="Times New Roman"/>
            </a:endParaRPr>
          </a:p>
        </p:txBody>
      </p:sp>
      <p:grpSp>
        <p:nvGrpSpPr>
          <p:cNvPr id="61" name="Google Shape;61;p13"/>
          <p:cNvGrpSpPr/>
          <p:nvPr/>
        </p:nvGrpSpPr>
        <p:grpSpPr>
          <a:xfrm>
            <a:off x="768634" y="3025693"/>
            <a:ext cx="368321" cy="240235"/>
            <a:chOff x="190726" y="3824733"/>
            <a:chExt cx="434854" cy="301500"/>
          </a:xfrm>
        </p:grpSpPr>
        <p:sp>
          <p:nvSpPr>
            <p:cNvPr id="62" name="Google Shape;62;p13"/>
            <p:cNvSpPr/>
            <p:nvPr/>
          </p:nvSpPr>
          <p:spPr>
            <a:xfrm>
              <a:off x="190726" y="3824733"/>
              <a:ext cx="267900" cy="301500"/>
            </a:xfrm>
            <a:prstGeom prst="chevron">
              <a:avLst>
                <a:gd name="adj" fmla="val 50000"/>
              </a:avLst>
            </a:pr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p:nvPr/>
          </p:nvSpPr>
          <p:spPr>
            <a:xfrm>
              <a:off x="357680" y="3824733"/>
              <a:ext cx="267900" cy="301500"/>
            </a:xfrm>
            <a:prstGeom prst="chevron">
              <a:avLst>
                <a:gd name="adj" fmla="val 50000"/>
              </a:avLst>
            </a:pr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2"/>
          <p:cNvSpPr/>
          <p:nvPr/>
        </p:nvSpPr>
        <p:spPr>
          <a:xfrm>
            <a:off x="1267463" y="2383576"/>
            <a:ext cx="682925" cy="653725"/>
          </a:xfrm>
          <a:prstGeom prst="flowChartOffpageConnector">
            <a:avLst/>
          </a:prstGeom>
          <a:noFill/>
          <a:ln w="19050"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a:off x="4230538" y="2383114"/>
            <a:ext cx="682925" cy="653725"/>
          </a:xfrm>
          <a:prstGeom prst="flowChartOffpageConnector">
            <a:avLst/>
          </a:prstGeom>
          <a:noFill/>
          <a:ln w="19050"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4" name="Google Shape;154;p22"/>
          <p:cNvCxnSpPr>
            <a:stCxn id="152" idx="3"/>
            <a:endCxn id="153" idx="1"/>
          </p:cNvCxnSpPr>
          <p:nvPr/>
        </p:nvCxnSpPr>
        <p:spPr>
          <a:xfrm rot="10800000" flipH="1">
            <a:off x="1950388" y="2709839"/>
            <a:ext cx="2280300" cy="600"/>
          </a:xfrm>
          <a:prstGeom prst="straightConnector1">
            <a:avLst/>
          </a:prstGeom>
          <a:noFill/>
          <a:ln w="19050" cap="flat" cmpd="sng">
            <a:solidFill>
              <a:srgbClr val="212121"/>
            </a:solidFill>
            <a:prstDash val="solid"/>
            <a:round/>
            <a:headEnd type="none" w="med" len="med"/>
            <a:tailEnd type="none" w="med" len="med"/>
          </a:ln>
        </p:spPr>
      </p:cxnSp>
      <p:cxnSp>
        <p:nvCxnSpPr>
          <p:cNvPr id="155" name="Google Shape;155;p22"/>
          <p:cNvCxnSpPr>
            <a:stCxn id="153" idx="3"/>
            <a:endCxn id="156" idx="1"/>
          </p:cNvCxnSpPr>
          <p:nvPr/>
        </p:nvCxnSpPr>
        <p:spPr>
          <a:xfrm>
            <a:off x="4913463" y="2709976"/>
            <a:ext cx="2280300" cy="600"/>
          </a:xfrm>
          <a:prstGeom prst="straightConnector1">
            <a:avLst/>
          </a:prstGeom>
          <a:noFill/>
          <a:ln w="19050" cap="flat" cmpd="sng">
            <a:solidFill>
              <a:srgbClr val="212121"/>
            </a:solidFill>
            <a:prstDash val="solid"/>
            <a:round/>
            <a:headEnd type="none" w="med" len="med"/>
            <a:tailEnd type="none" w="med" len="med"/>
          </a:ln>
        </p:spPr>
      </p:cxnSp>
      <p:cxnSp>
        <p:nvCxnSpPr>
          <p:cNvPr id="157" name="Google Shape;157;p22"/>
          <p:cNvCxnSpPr>
            <a:stCxn id="158" idx="0"/>
            <a:endCxn id="152" idx="2"/>
          </p:cNvCxnSpPr>
          <p:nvPr/>
        </p:nvCxnSpPr>
        <p:spPr>
          <a:xfrm rot="10800000">
            <a:off x="1608950" y="3037450"/>
            <a:ext cx="0" cy="250200"/>
          </a:xfrm>
          <a:prstGeom prst="straightConnector1">
            <a:avLst/>
          </a:prstGeom>
          <a:noFill/>
          <a:ln w="19050" cap="flat" cmpd="sng">
            <a:solidFill>
              <a:srgbClr val="212121"/>
            </a:solidFill>
            <a:prstDash val="solid"/>
            <a:round/>
            <a:headEnd type="none" w="med" len="med"/>
            <a:tailEnd type="none" w="med" len="med"/>
          </a:ln>
        </p:spPr>
      </p:cxnSp>
      <p:sp>
        <p:nvSpPr>
          <p:cNvPr id="158" name="Google Shape;158;p22"/>
          <p:cNvSpPr txBox="1"/>
          <p:nvPr/>
        </p:nvSpPr>
        <p:spPr>
          <a:xfrm>
            <a:off x="5150" y="3287650"/>
            <a:ext cx="3207600" cy="640200"/>
          </a:xfrm>
          <a:prstGeom prst="rect">
            <a:avLst/>
          </a:prstGeom>
          <a:noFill/>
          <a:ln>
            <a:noFill/>
          </a:ln>
        </p:spPr>
        <p:txBody>
          <a:bodyPr spcFirstLastPara="1" wrap="square" lIns="0" tIns="36000" rIns="0" bIns="0" anchor="ctr" anchorCtr="0">
            <a:noAutofit/>
          </a:bodyPr>
          <a:lstStyle/>
          <a:p>
            <a:pPr marL="0" lvl="0" indent="0" algn="ctr" rtl="0">
              <a:spcBef>
                <a:spcPts val="0"/>
              </a:spcBef>
              <a:spcAft>
                <a:spcPts val="0"/>
              </a:spcAft>
              <a:buNone/>
            </a:pPr>
            <a:r>
              <a:rPr lang="en" sz="2000" b="1">
                <a:solidFill>
                  <a:srgbClr val="ED5B50"/>
                </a:solidFill>
                <a:latin typeface="Times New Roman"/>
                <a:ea typeface="Times New Roman"/>
                <a:cs typeface="Times New Roman"/>
                <a:sym typeface="Times New Roman"/>
              </a:rPr>
              <a:t>Phase I</a:t>
            </a:r>
            <a:endParaRPr sz="2000" b="1">
              <a:solidFill>
                <a:srgbClr val="ED5B50"/>
              </a:solidFill>
              <a:latin typeface="Times New Roman"/>
              <a:ea typeface="Times New Roman"/>
              <a:cs typeface="Times New Roman"/>
              <a:sym typeface="Times New Roman"/>
            </a:endParaRPr>
          </a:p>
          <a:p>
            <a:pPr marL="0" lvl="0" indent="0" algn="ctr" rtl="0">
              <a:spcBef>
                <a:spcPts val="0"/>
              </a:spcBef>
              <a:spcAft>
                <a:spcPts val="0"/>
              </a:spcAft>
              <a:buNone/>
            </a:pPr>
            <a:r>
              <a:rPr lang="en" sz="2000">
                <a:solidFill>
                  <a:srgbClr val="212121"/>
                </a:solidFill>
                <a:latin typeface="Times New Roman"/>
                <a:ea typeface="Times New Roman"/>
                <a:cs typeface="Times New Roman"/>
                <a:sym typeface="Times New Roman"/>
              </a:rPr>
              <a:t>Classical Machine Learning</a:t>
            </a:r>
            <a:endParaRPr sz="2000">
              <a:solidFill>
                <a:srgbClr val="212121"/>
              </a:solidFill>
              <a:latin typeface="Times New Roman"/>
              <a:ea typeface="Times New Roman"/>
              <a:cs typeface="Times New Roman"/>
              <a:sym typeface="Times New Roman"/>
            </a:endParaRPr>
          </a:p>
        </p:txBody>
      </p:sp>
      <p:grpSp>
        <p:nvGrpSpPr>
          <p:cNvPr id="159" name="Google Shape;159;p22"/>
          <p:cNvGrpSpPr/>
          <p:nvPr/>
        </p:nvGrpSpPr>
        <p:grpSpPr>
          <a:xfrm>
            <a:off x="1451717" y="1700076"/>
            <a:ext cx="301500" cy="476736"/>
            <a:chOff x="1451717" y="1800847"/>
            <a:chExt cx="301500" cy="476736"/>
          </a:xfrm>
        </p:grpSpPr>
        <p:sp>
          <p:nvSpPr>
            <p:cNvPr id="160" name="Google Shape;160;p22"/>
            <p:cNvSpPr/>
            <p:nvPr/>
          </p:nvSpPr>
          <p:spPr>
            <a:xfrm rot="5400000">
              <a:off x="1468517" y="1992883"/>
              <a:ext cx="267900" cy="301500"/>
            </a:xfrm>
            <a:prstGeom prst="chevron">
              <a:avLst>
                <a:gd name="adj" fmla="val 50000"/>
              </a:avLst>
            </a:pr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rot="5400000">
              <a:off x="1468517" y="1784047"/>
              <a:ext cx="267900" cy="301500"/>
            </a:xfrm>
            <a:prstGeom prst="chevron">
              <a:avLst>
                <a:gd name="adj" fmla="val 50000"/>
              </a:avLst>
            </a:pr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 name="Google Shape;162;p22"/>
          <p:cNvGrpSpPr/>
          <p:nvPr/>
        </p:nvGrpSpPr>
        <p:grpSpPr>
          <a:xfrm>
            <a:off x="4421242" y="1700076"/>
            <a:ext cx="301500" cy="476736"/>
            <a:chOff x="2891517" y="1800847"/>
            <a:chExt cx="301500" cy="476736"/>
          </a:xfrm>
        </p:grpSpPr>
        <p:sp>
          <p:nvSpPr>
            <p:cNvPr id="163" name="Google Shape;163;p22"/>
            <p:cNvSpPr/>
            <p:nvPr/>
          </p:nvSpPr>
          <p:spPr>
            <a:xfrm rot="5400000">
              <a:off x="2908317" y="1992883"/>
              <a:ext cx="267900" cy="301500"/>
            </a:xfrm>
            <a:prstGeom prst="chevron">
              <a:avLst>
                <a:gd name="adj" fmla="val 50000"/>
              </a:avLst>
            </a:pr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rot="5400000">
              <a:off x="2908317" y="1784047"/>
              <a:ext cx="267900" cy="301500"/>
            </a:xfrm>
            <a:prstGeom prst="chevron">
              <a:avLst>
                <a:gd name="adj" fmla="val 50000"/>
              </a:avLst>
            </a:pr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 name="Google Shape;156;p22"/>
          <p:cNvSpPr/>
          <p:nvPr/>
        </p:nvSpPr>
        <p:spPr>
          <a:xfrm>
            <a:off x="7193625" y="2383564"/>
            <a:ext cx="682925" cy="653725"/>
          </a:xfrm>
          <a:prstGeom prst="flowChartOffpageConnector">
            <a:avLst/>
          </a:prstGeom>
          <a:noFill/>
          <a:ln w="19050"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 name="Google Shape;165;p22"/>
          <p:cNvGrpSpPr/>
          <p:nvPr/>
        </p:nvGrpSpPr>
        <p:grpSpPr>
          <a:xfrm>
            <a:off x="7390767" y="1700063"/>
            <a:ext cx="301500" cy="476736"/>
            <a:chOff x="2891517" y="1800847"/>
            <a:chExt cx="301500" cy="476736"/>
          </a:xfrm>
        </p:grpSpPr>
        <p:sp>
          <p:nvSpPr>
            <p:cNvPr id="166" name="Google Shape;166;p22"/>
            <p:cNvSpPr/>
            <p:nvPr/>
          </p:nvSpPr>
          <p:spPr>
            <a:xfrm rot="5400000">
              <a:off x="2908317" y="1992883"/>
              <a:ext cx="267900" cy="301500"/>
            </a:xfrm>
            <a:prstGeom prst="chevron">
              <a:avLst>
                <a:gd name="adj" fmla="val 50000"/>
              </a:avLst>
            </a:pr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rot="5400000">
              <a:off x="2908317" y="1784047"/>
              <a:ext cx="267900" cy="301500"/>
            </a:xfrm>
            <a:prstGeom prst="chevron">
              <a:avLst>
                <a:gd name="adj" fmla="val 50000"/>
              </a:avLst>
            </a:pr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 name="Google Shape;168;p22"/>
          <p:cNvSpPr txBox="1"/>
          <p:nvPr/>
        </p:nvSpPr>
        <p:spPr>
          <a:xfrm>
            <a:off x="3183988" y="3287650"/>
            <a:ext cx="2776200" cy="989100"/>
          </a:xfrm>
          <a:prstGeom prst="rect">
            <a:avLst/>
          </a:prstGeom>
          <a:noFill/>
          <a:ln>
            <a:noFill/>
          </a:ln>
        </p:spPr>
        <p:txBody>
          <a:bodyPr spcFirstLastPara="1" wrap="square" lIns="0" tIns="36000" rIns="0" bIns="0" anchor="ctr" anchorCtr="0">
            <a:noAutofit/>
          </a:bodyPr>
          <a:lstStyle/>
          <a:p>
            <a:pPr marL="0" lvl="0" indent="0" algn="ctr" rtl="0">
              <a:spcBef>
                <a:spcPts val="0"/>
              </a:spcBef>
              <a:spcAft>
                <a:spcPts val="0"/>
              </a:spcAft>
              <a:buNone/>
            </a:pPr>
            <a:r>
              <a:rPr lang="en" sz="2000" b="1">
                <a:solidFill>
                  <a:srgbClr val="ED5B50"/>
                </a:solidFill>
                <a:latin typeface="Times New Roman"/>
                <a:ea typeface="Times New Roman"/>
                <a:cs typeface="Times New Roman"/>
                <a:sym typeface="Times New Roman"/>
              </a:rPr>
              <a:t>Phase II</a:t>
            </a:r>
            <a:endParaRPr sz="2000" b="1">
              <a:solidFill>
                <a:srgbClr val="ED5B50"/>
              </a:solidFill>
              <a:latin typeface="Times New Roman"/>
              <a:ea typeface="Times New Roman"/>
              <a:cs typeface="Times New Roman"/>
              <a:sym typeface="Times New Roman"/>
            </a:endParaRPr>
          </a:p>
          <a:p>
            <a:pPr marL="0" lvl="0" indent="0" algn="ctr" rtl="0">
              <a:spcBef>
                <a:spcPts val="0"/>
              </a:spcBef>
              <a:spcAft>
                <a:spcPts val="0"/>
              </a:spcAft>
              <a:buNone/>
            </a:pPr>
            <a:r>
              <a:rPr lang="en" sz="2000">
                <a:solidFill>
                  <a:srgbClr val="212121"/>
                </a:solidFill>
                <a:latin typeface="Times New Roman"/>
                <a:ea typeface="Times New Roman"/>
                <a:cs typeface="Times New Roman"/>
                <a:sym typeface="Times New Roman"/>
              </a:rPr>
              <a:t>Quantum Machine Learning Translation</a:t>
            </a:r>
            <a:endParaRPr sz="2000">
              <a:solidFill>
                <a:srgbClr val="212121"/>
              </a:solidFill>
              <a:latin typeface="Times New Roman"/>
              <a:ea typeface="Times New Roman"/>
              <a:cs typeface="Times New Roman"/>
              <a:sym typeface="Times New Roman"/>
            </a:endParaRPr>
          </a:p>
        </p:txBody>
      </p:sp>
      <p:cxnSp>
        <p:nvCxnSpPr>
          <p:cNvPr id="169" name="Google Shape;169;p22"/>
          <p:cNvCxnSpPr/>
          <p:nvPr/>
        </p:nvCxnSpPr>
        <p:spPr>
          <a:xfrm rot="10800000">
            <a:off x="4571988" y="3037375"/>
            <a:ext cx="0" cy="206700"/>
          </a:xfrm>
          <a:prstGeom prst="straightConnector1">
            <a:avLst/>
          </a:prstGeom>
          <a:noFill/>
          <a:ln w="19050" cap="flat" cmpd="sng">
            <a:solidFill>
              <a:srgbClr val="212121"/>
            </a:solidFill>
            <a:prstDash val="solid"/>
            <a:round/>
            <a:headEnd type="none" w="med" len="med"/>
            <a:tailEnd type="none" w="med" len="med"/>
          </a:ln>
        </p:spPr>
      </p:cxnSp>
      <p:cxnSp>
        <p:nvCxnSpPr>
          <p:cNvPr id="170" name="Google Shape;170;p22"/>
          <p:cNvCxnSpPr/>
          <p:nvPr/>
        </p:nvCxnSpPr>
        <p:spPr>
          <a:xfrm rot="10800000">
            <a:off x="7541513" y="3037375"/>
            <a:ext cx="0" cy="206700"/>
          </a:xfrm>
          <a:prstGeom prst="straightConnector1">
            <a:avLst/>
          </a:prstGeom>
          <a:noFill/>
          <a:ln w="19050" cap="flat" cmpd="sng">
            <a:solidFill>
              <a:srgbClr val="212121"/>
            </a:solidFill>
            <a:prstDash val="solid"/>
            <a:round/>
            <a:headEnd type="none" w="med" len="med"/>
            <a:tailEnd type="none" w="med" len="med"/>
          </a:ln>
        </p:spPr>
      </p:cxnSp>
      <p:sp>
        <p:nvSpPr>
          <p:cNvPr id="171" name="Google Shape;171;p22"/>
          <p:cNvSpPr txBox="1"/>
          <p:nvPr/>
        </p:nvSpPr>
        <p:spPr>
          <a:xfrm>
            <a:off x="713225" y="548650"/>
            <a:ext cx="7717500" cy="47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212121"/>
                </a:solidFill>
                <a:latin typeface="Times New Roman"/>
                <a:ea typeface="Times New Roman"/>
                <a:cs typeface="Times New Roman"/>
                <a:sym typeface="Times New Roman"/>
              </a:rPr>
              <a:t>Project Phases Overview</a:t>
            </a:r>
            <a:endParaRPr sz="3000" b="1">
              <a:solidFill>
                <a:srgbClr val="ED5B50"/>
              </a:solidFill>
              <a:latin typeface="Times New Roman"/>
              <a:ea typeface="Times New Roman"/>
              <a:cs typeface="Times New Roman"/>
              <a:sym typeface="Times New Roman"/>
            </a:endParaRPr>
          </a:p>
        </p:txBody>
      </p:sp>
      <p:grpSp>
        <p:nvGrpSpPr>
          <p:cNvPr id="172" name="Google Shape;172;p22"/>
          <p:cNvGrpSpPr/>
          <p:nvPr/>
        </p:nvGrpSpPr>
        <p:grpSpPr>
          <a:xfrm>
            <a:off x="1435243" y="2462705"/>
            <a:ext cx="334477" cy="434114"/>
            <a:chOff x="756917" y="1652268"/>
            <a:chExt cx="293143" cy="380501"/>
          </a:xfrm>
        </p:grpSpPr>
        <p:sp>
          <p:nvSpPr>
            <p:cNvPr id="173" name="Google Shape;173;p22"/>
            <p:cNvSpPr/>
            <p:nvPr/>
          </p:nvSpPr>
          <p:spPr>
            <a:xfrm>
              <a:off x="793877" y="1822751"/>
              <a:ext cx="219223" cy="210018"/>
            </a:xfrm>
            <a:custGeom>
              <a:avLst/>
              <a:gdLst/>
              <a:ahLst/>
              <a:cxnLst/>
              <a:rect l="l" t="t" r="r" b="b"/>
              <a:pathLst>
                <a:path w="6216" h="5955" extrusionOk="0">
                  <a:moveTo>
                    <a:pt x="3525" y="4073"/>
                  </a:moveTo>
                  <a:cubicBezTo>
                    <a:pt x="3692" y="4073"/>
                    <a:pt x="3811" y="4192"/>
                    <a:pt x="3834" y="4359"/>
                  </a:cubicBezTo>
                  <a:cubicBezTo>
                    <a:pt x="3882" y="4549"/>
                    <a:pt x="3715" y="4692"/>
                    <a:pt x="3549" y="4692"/>
                  </a:cubicBezTo>
                  <a:lnTo>
                    <a:pt x="2715" y="4692"/>
                  </a:lnTo>
                  <a:cubicBezTo>
                    <a:pt x="2572" y="4692"/>
                    <a:pt x="2406" y="4573"/>
                    <a:pt x="2382" y="4430"/>
                  </a:cubicBezTo>
                  <a:cubicBezTo>
                    <a:pt x="2358" y="4216"/>
                    <a:pt x="2501" y="4073"/>
                    <a:pt x="2691" y="4073"/>
                  </a:cubicBezTo>
                  <a:close/>
                  <a:moveTo>
                    <a:pt x="810" y="1"/>
                  </a:moveTo>
                  <a:cubicBezTo>
                    <a:pt x="1072" y="501"/>
                    <a:pt x="1572" y="882"/>
                    <a:pt x="2167" y="953"/>
                  </a:cubicBezTo>
                  <a:lnTo>
                    <a:pt x="2167" y="2859"/>
                  </a:lnTo>
                  <a:lnTo>
                    <a:pt x="929" y="2859"/>
                  </a:lnTo>
                  <a:cubicBezTo>
                    <a:pt x="739" y="2859"/>
                    <a:pt x="596" y="3001"/>
                    <a:pt x="596" y="3168"/>
                  </a:cubicBezTo>
                  <a:lnTo>
                    <a:pt x="596" y="5311"/>
                  </a:lnTo>
                  <a:lnTo>
                    <a:pt x="358" y="5311"/>
                  </a:lnTo>
                  <a:cubicBezTo>
                    <a:pt x="262" y="5311"/>
                    <a:pt x="215" y="5359"/>
                    <a:pt x="191" y="5407"/>
                  </a:cubicBezTo>
                  <a:cubicBezTo>
                    <a:pt x="0" y="5669"/>
                    <a:pt x="191" y="5954"/>
                    <a:pt x="429" y="5954"/>
                  </a:cubicBezTo>
                  <a:lnTo>
                    <a:pt x="5859" y="5954"/>
                  </a:lnTo>
                  <a:cubicBezTo>
                    <a:pt x="5954" y="5954"/>
                    <a:pt x="6025" y="5907"/>
                    <a:pt x="6049" y="5859"/>
                  </a:cubicBezTo>
                  <a:cubicBezTo>
                    <a:pt x="6216" y="5597"/>
                    <a:pt x="6049" y="5311"/>
                    <a:pt x="5811" y="5311"/>
                  </a:cubicBezTo>
                  <a:lnTo>
                    <a:pt x="5621" y="5311"/>
                  </a:lnTo>
                  <a:lnTo>
                    <a:pt x="5621" y="3168"/>
                  </a:lnTo>
                  <a:cubicBezTo>
                    <a:pt x="5621" y="3001"/>
                    <a:pt x="5478" y="2859"/>
                    <a:pt x="5311" y="2859"/>
                  </a:cubicBezTo>
                  <a:lnTo>
                    <a:pt x="4049" y="2859"/>
                  </a:lnTo>
                  <a:lnTo>
                    <a:pt x="4049" y="953"/>
                  </a:lnTo>
                  <a:cubicBezTo>
                    <a:pt x="4644" y="882"/>
                    <a:pt x="5144" y="501"/>
                    <a:pt x="5430" y="1"/>
                  </a:cubicBezTo>
                  <a:close/>
                </a:path>
              </a:pathLst>
            </a:cu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756917" y="1652268"/>
              <a:ext cx="293143" cy="147030"/>
            </a:xfrm>
            <a:custGeom>
              <a:avLst/>
              <a:gdLst/>
              <a:ahLst/>
              <a:cxnLst/>
              <a:rect l="l" t="t" r="r" b="b"/>
              <a:pathLst>
                <a:path w="8312" h="4169" extrusionOk="0">
                  <a:moveTo>
                    <a:pt x="1287" y="620"/>
                  </a:moveTo>
                  <a:cubicBezTo>
                    <a:pt x="1525" y="620"/>
                    <a:pt x="1715" y="810"/>
                    <a:pt x="1715" y="1048"/>
                  </a:cubicBezTo>
                  <a:lnTo>
                    <a:pt x="1715" y="3525"/>
                  </a:lnTo>
                  <a:lnTo>
                    <a:pt x="1668" y="3525"/>
                  </a:lnTo>
                  <a:cubicBezTo>
                    <a:pt x="1048" y="3239"/>
                    <a:pt x="644" y="2644"/>
                    <a:pt x="644" y="1930"/>
                  </a:cubicBezTo>
                  <a:lnTo>
                    <a:pt x="644" y="1048"/>
                  </a:lnTo>
                  <a:cubicBezTo>
                    <a:pt x="644" y="810"/>
                    <a:pt x="810" y="620"/>
                    <a:pt x="1048" y="620"/>
                  </a:cubicBezTo>
                  <a:close/>
                  <a:moveTo>
                    <a:pt x="7312" y="620"/>
                  </a:moveTo>
                  <a:cubicBezTo>
                    <a:pt x="7550" y="620"/>
                    <a:pt x="7716" y="810"/>
                    <a:pt x="7716" y="1048"/>
                  </a:cubicBezTo>
                  <a:lnTo>
                    <a:pt x="7716" y="1930"/>
                  </a:lnTo>
                  <a:lnTo>
                    <a:pt x="7693" y="1930"/>
                  </a:lnTo>
                  <a:cubicBezTo>
                    <a:pt x="7693" y="2644"/>
                    <a:pt x="7240" y="3239"/>
                    <a:pt x="6645" y="3525"/>
                  </a:cubicBezTo>
                  <a:lnTo>
                    <a:pt x="6645" y="1048"/>
                  </a:lnTo>
                  <a:cubicBezTo>
                    <a:pt x="6645" y="810"/>
                    <a:pt x="6835" y="620"/>
                    <a:pt x="7073" y="620"/>
                  </a:cubicBezTo>
                  <a:close/>
                  <a:moveTo>
                    <a:pt x="1048" y="1"/>
                  </a:moveTo>
                  <a:cubicBezTo>
                    <a:pt x="477" y="1"/>
                    <a:pt x="1" y="477"/>
                    <a:pt x="1" y="1048"/>
                  </a:cubicBezTo>
                  <a:lnTo>
                    <a:pt x="1" y="1930"/>
                  </a:lnTo>
                  <a:cubicBezTo>
                    <a:pt x="1" y="2977"/>
                    <a:pt x="715" y="3906"/>
                    <a:pt x="1668" y="4168"/>
                  </a:cubicBezTo>
                  <a:lnTo>
                    <a:pt x="6645" y="4168"/>
                  </a:lnTo>
                  <a:cubicBezTo>
                    <a:pt x="7597" y="3882"/>
                    <a:pt x="8312" y="2977"/>
                    <a:pt x="8312" y="1930"/>
                  </a:cubicBezTo>
                  <a:lnTo>
                    <a:pt x="8312" y="1048"/>
                  </a:lnTo>
                  <a:cubicBezTo>
                    <a:pt x="8312" y="477"/>
                    <a:pt x="7859" y="1"/>
                    <a:pt x="7264" y="1"/>
                  </a:cubicBezTo>
                  <a:lnTo>
                    <a:pt x="7073" y="1"/>
                  </a:lnTo>
                  <a:cubicBezTo>
                    <a:pt x="6597" y="1"/>
                    <a:pt x="6192" y="310"/>
                    <a:pt x="6073" y="739"/>
                  </a:cubicBezTo>
                  <a:lnTo>
                    <a:pt x="2263" y="739"/>
                  </a:lnTo>
                  <a:cubicBezTo>
                    <a:pt x="2144" y="334"/>
                    <a:pt x="1739" y="1"/>
                    <a:pt x="1287" y="1"/>
                  </a:cubicBezTo>
                  <a:close/>
                </a:path>
              </a:pathLst>
            </a:cu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175;p22"/>
          <p:cNvGrpSpPr/>
          <p:nvPr/>
        </p:nvGrpSpPr>
        <p:grpSpPr>
          <a:xfrm>
            <a:off x="4404843" y="2462705"/>
            <a:ext cx="334477" cy="434114"/>
            <a:chOff x="756917" y="1652268"/>
            <a:chExt cx="293143" cy="380501"/>
          </a:xfrm>
        </p:grpSpPr>
        <p:sp>
          <p:nvSpPr>
            <p:cNvPr id="176" name="Google Shape;176;p22"/>
            <p:cNvSpPr/>
            <p:nvPr/>
          </p:nvSpPr>
          <p:spPr>
            <a:xfrm>
              <a:off x="793877" y="1822751"/>
              <a:ext cx="219223" cy="210018"/>
            </a:xfrm>
            <a:custGeom>
              <a:avLst/>
              <a:gdLst/>
              <a:ahLst/>
              <a:cxnLst/>
              <a:rect l="l" t="t" r="r" b="b"/>
              <a:pathLst>
                <a:path w="6216" h="5955" extrusionOk="0">
                  <a:moveTo>
                    <a:pt x="3525" y="4073"/>
                  </a:moveTo>
                  <a:cubicBezTo>
                    <a:pt x="3692" y="4073"/>
                    <a:pt x="3811" y="4192"/>
                    <a:pt x="3834" y="4359"/>
                  </a:cubicBezTo>
                  <a:cubicBezTo>
                    <a:pt x="3882" y="4549"/>
                    <a:pt x="3715" y="4692"/>
                    <a:pt x="3549" y="4692"/>
                  </a:cubicBezTo>
                  <a:lnTo>
                    <a:pt x="2715" y="4692"/>
                  </a:lnTo>
                  <a:cubicBezTo>
                    <a:pt x="2572" y="4692"/>
                    <a:pt x="2406" y="4573"/>
                    <a:pt x="2382" y="4430"/>
                  </a:cubicBezTo>
                  <a:cubicBezTo>
                    <a:pt x="2358" y="4216"/>
                    <a:pt x="2501" y="4073"/>
                    <a:pt x="2691" y="4073"/>
                  </a:cubicBezTo>
                  <a:close/>
                  <a:moveTo>
                    <a:pt x="810" y="1"/>
                  </a:moveTo>
                  <a:cubicBezTo>
                    <a:pt x="1072" y="501"/>
                    <a:pt x="1572" y="882"/>
                    <a:pt x="2167" y="953"/>
                  </a:cubicBezTo>
                  <a:lnTo>
                    <a:pt x="2167" y="2859"/>
                  </a:lnTo>
                  <a:lnTo>
                    <a:pt x="929" y="2859"/>
                  </a:lnTo>
                  <a:cubicBezTo>
                    <a:pt x="739" y="2859"/>
                    <a:pt x="596" y="3001"/>
                    <a:pt x="596" y="3168"/>
                  </a:cubicBezTo>
                  <a:lnTo>
                    <a:pt x="596" y="5311"/>
                  </a:lnTo>
                  <a:lnTo>
                    <a:pt x="358" y="5311"/>
                  </a:lnTo>
                  <a:cubicBezTo>
                    <a:pt x="262" y="5311"/>
                    <a:pt x="215" y="5359"/>
                    <a:pt x="191" y="5407"/>
                  </a:cubicBezTo>
                  <a:cubicBezTo>
                    <a:pt x="0" y="5669"/>
                    <a:pt x="191" y="5954"/>
                    <a:pt x="429" y="5954"/>
                  </a:cubicBezTo>
                  <a:lnTo>
                    <a:pt x="5859" y="5954"/>
                  </a:lnTo>
                  <a:cubicBezTo>
                    <a:pt x="5954" y="5954"/>
                    <a:pt x="6025" y="5907"/>
                    <a:pt x="6049" y="5859"/>
                  </a:cubicBezTo>
                  <a:cubicBezTo>
                    <a:pt x="6216" y="5597"/>
                    <a:pt x="6049" y="5311"/>
                    <a:pt x="5811" y="5311"/>
                  </a:cubicBezTo>
                  <a:lnTo>
                    <a:pt x="5621" y="5311"/>
                  </a:lnTo>
                  <a:lnTo>
                    <a:pt x="5621" y="3168"/>
                  </a:lnTo>
                  <a:cubicBezTo>
                    <a:pt x="5621" y="3001"/>
                    <a:pt x="5478" y="2859"/>
                    <a:pt x="5311" y="2859"/>
                  </a:cubicBezTo>
                  <a:lnTo>
                    <a:pt x="4049" y="2859"/>
                  </a:lnTo>
                  <a:lnTo>
                    <a:pt x="4049" y="953"/>
                  </a:lnTo>
                  <a:cubicBezTo>
                    <a:pt x="4644" y="882"/>
                    <a:pt x="5144" y="501"/>
                    <a:pt x="5430" y="1"/>
                  </a:cubicBezTo>
                  <a:close/>
                </a:path>
              </a:pathLst>
            </a:cu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a:off x="756917" y="1652268"/>
              <a:ext cx="293143" cy="147030"/>
            </a:xfrm>
            <a:custGeom>
              <a:avLst/>
              <a:gdLst/>
              <a:ahLst/>
              <a:cxnLst/>
              <a:rect l="l" t="t" r="r" b="b"/>
              <a:pathLst>
                <a:path w="8312" h="4169" extrusionOk="0">
                  <a:moveTo>
                    <a:pt x="1287" y="620"/>
                  </a:moveTo>
                  <a:cubicBezTo>
                    <a:pt x="1525" y="620"/>
                    <a:pt x="1715" y="810"/>
                    <a:pt x="1715" y="1048"/>
                  </a:cubicBezTo>
                  <a:lnTo>
                    <a:pt x="1715" y="3525"/>
                  </a:lnTo>
                  <a:lnTo>
                    <a:pt x="1668" y="3525"/>
                  </a:lnTo>
                  <a:cubicBezTo>
                    <a:pt x="1048" y="3239"/>
                    <a:pt x="644" y="2644"/>
                    <a:pt x="644" y="1930"/>
                  </a:cubicBezTo>
                  <a:lnTo>
                    <a:pt x="644" y="1048"/>
                  </a:lnTo>
                  <a:cubicBezTo>
                    <a:pt x="644" y="810"/>
                    <a:pt x="810" y="620"/>
                    <a:pt x="1048" y="620"/>
                  </a:cubicBezTo>
                  <a:close/>
                  <a:moveTo>
                    <a:pt x="7312" y="620"/>
                  </a:moveTo>
                  <a:cubicBezTo>
                    <a:pt x="7550" y="620"/>
                    <a:pt x="7716" y="810"/>
                    <a:pt x="7716" y="1048"/>
                  </a:cubicBezTo>
                  <a:lnTo>
                    <a:pt x="7716" y="1930"/>
                  </a:lnTo>
                  <a:lnTo>
                    <a:pt x="7693" y="1930"/>
                  </a:lnTo>
                  <a:cubicBezTo>
                    <a:pt x="7693" y="2644"/>
                    <a:pt x="7240" y="3239"/>
                    <a:pt x="6645" y="3525"/>
                  </a:cubicBezTo>
                  <a:lnTo>
                    <a:pt x="6645" y="1048"/>
                  </a:lnTo>
                  <a:cubicBezTo>
                    <a:pt x="6645" y="810"/>
                    <a:pt x="6835" y="620"/>
                    <a:pt x="7073" y="620"/>
                  </a:cubicBezTo>
                  <a:close/>
                  <a:moveTo>
                    <a:pt x="1048" y="1"/>
                  </a:moveTo>
                  <a:cubicBezTo>
                    <a:pt x="477" y="1"/>
                    <a:pt x="1" y="477"/>
                    <a:pt x="1" y="1048"/>
                  </a:cubicBezTo>
                  <a:lnTo>
                    <a:pt x="1" y="1930"/>
                  </a:lnTo>
                  <a:cubicBezTo>
                    <a:pt x="1" y="2977"/>
                    <a:pt x="715" y="3906"/>
                    <a:pt x="1668" y="4168"/>
                  </a:cubicBezTo>
                  <a:lnTo>
                    <a:pt x="6645" y="4168"/>
                  </a:lnTo>
                  <a:cubicBezTo>
                    <a:pt x="7597" y="3882"/>
                    <a:pt x="8312" y="2977"/>
                    <a:pt x="8312" y="1930"/>
                  </a:cubicBezTo>
                  <a:lnTo>
                    <a:pt x="8312" y="1048"/>
                  </a:lnTo>
                  <a:cubicBezTo>
                    <a:pt x="8312" y="477"/>
                    <a:pt x="7859" y="1"/>
                    <a:pt x="7264" y="1"/>
                  </a:cubicBezTo>
                  <a:lnTo>
                    <a:pt x="7073" y="1"/>
                  </a:lnTo>
                  <a:cubicBezTo>
                    <a:pt x="6597" y="1"/>
                    <a:pt x="6192" y="310"/>
                    <a:pt x="6073" y="739"/>
                  </a:cubicBezTo>
                  <a:lnTo>
                    <a:pt x="2263" y="739"/>
                  </a:lnTo>
                  <a:cubicBezTo>
                    <a:pt x="2144" y="334"/>
                    <a:pt x="1739" y="1"/>
                    <a:pt x="1287" y="1"/>
                  </a:cubicBezTo>
                  <a:close/>
                </a:path>
              </a:pathLst>
            </a:cu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22"/>
          <p:cNvGrpSpPr/>
          <p:nvPr/>
        </p:nvGrpSpPr>
        <p:grpSpPr>
          <a:xfrm>
            <a:off x="7367918" y="2462705"/>
            <a:ext cx="334477" cy="434114"/>
            <a:chOff x="756917" y="1652268"/>
            <a:chExt cx="293143" cy="380501"/>
          </a:xfrm>
        </p:grpSpPr>
        <p:sp>
          <p:nvSpPr>
            <p:cNvPr id="179" name="Google Shape;179;p22"/>
            <p:cNvSpPr/>
            <p:nvPr/>
          </p:nvSpPr>
          <p:spPr>
            <a:xfrm>
              <a:off x="793877" y="1822751"/>
              <a:ext cx="219223" cy="210018"/>
            </a:xfrm>
            <a:custGeom>
              <a:avLst/>
              <a:gdLst/>
              <a:ahLst/>
              <a:cxnLst/>
              <a:rect l="l" t="t" r="r" b="b"/>
              <a:pathLst>
                <a:path w="6216" h="5955" extrusionOk="0">
                  <a:moveTo>
                    <a:pt x="3525" y="4073"/>
                  </a:moveTo>
                  <a:cubicBezTo>
                    <a:pt x="3692" y="4073"/>
                    <a:pt x="3811" y="4192"/>
                    <a:pt x="3834" y="4359"/>
                  </a:cubicBezTo>
                  <a:cubicBezTo>
                    <a:pt x="3882" y="4549"/>
                    <a:pt x="3715" y="4692"/>
                    <a:pt x="3549" y="4692"/>
                  </a:cubicBezTo>
                  <a:lnTo>
                    <a:pt x="2715" y="4692"/>
                  </a:lnTo>
                  <a:cubicBezTo>
                    <a:pt x="2572" y="4692"/>
                    <a:pt x="2406" y="4573"/>
                    <a:pt x="2382" y="4430"/>
                  </a:cubicBezTo>
                  <a:cubicBezTo>
                    <a:pt x="2358" y="4216"/>
                    <a:pt x="2501" y="4073"/>
                    <a:pt x="2691" y="4073"/>
                  </a:cubicBezTo>
                  <a:close/>
                  <a:moveTo>
                    <a:pt x="810" y="1"/>
                  </a:moveTo>
                  <a:cubicBezTo>
                    <a:pt x="1072" y="501"/>
                    <a:pt x="1572" y="882"/>
                    <a:pt x="2167" y="953"/>
                  </a:cubicBezTo>
                  <a:lnTo>
                    <a:pt x="2167" y="2859"/>
                  </a:lnTo>
                  <a:lnTo>
                    <a:pt x="929" y="2859"/>
                  </a:lnTo>
                  <a:cubicBezTo>
                    <a:pt x="739" y="2859"/>
                    <a:pt x="596" y="3001"/>
                    <a:pt x="596" y="3168"/>
                  </a:cubicBezTo>
                  <a:lnTo>
                    <a:pt x="596" y="5311"/>
                  </a:lnTo>
                  <a:lnTo>
                    <a:pt x="358" y="5311"/>
                  </a:lnTo>
                  <a:cubicBezTo>
                    <a:pt x="262" y="5311"/>
                    <a:pt x="215" y="5359"/>
                    <a:pt x="191" y="5407"/>
                  </a:cubicBezTo>
                  <a:cubicBezTo>
                    <a:pt x="0" y="5669"/>
                    <a:pt x="191" y="5954"/>
                    <a:pt x="429" y="5954"/>
                  </a:cubicBezTo>
                  <a:lnTo>
                    <a:pt x="5859" y="5954"/>
                  </a:lnTo>
                  <a:cubicBezTo>
                    <a:pt x="5954" y="5954"/>
                    <a:pt x="6025" y="5907"/>
                    <a:pt x="6049" y="5859"/>
                  </a:cubicBezTo>
                  <a:cubicBezTo>
                    <a:pt x="6216" y="5597"/>
                    <a:pt x="6049" y="5311"/>
                    <a:pt x="5811" y="5311"/>
                  </a:cubicBezTo>
                  <a:lnTo>
                    <a:pt x="5621" y="5311"/>
                  </a:lnTo>
                  <a:lnTo>
                    <a:pt x="5621" y="3168"/>
                  </a:lnTo>
                  <a:cubicBezTo>
                    <a:pt x="5621" y="3001"/>
                    <a:pt x="5478" y="2859"/>
                    <a:pt x="5311" y="2859"/>
                  </a:cubicBezTo>
                  <a:lnTo>
                    <a:pt x="4049" y="2859"/>
                  </a:lnTo>
                  <a:lnTo>
                    <a:pt x="4049" y="953"/>
                  </a:lnTo>
                  <a:cubicBezTo>
                    <a:pt x="4644" y="882"/>
                    <a:pt x="5144" y="501"/>
                    <a:pt x="5430" y="1"/>
                  </a:cubicBezTo>
                  <a:close/>
                </a:path>
              </a:pathLst>
            </a:cu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756917" y="1652268"/>
              <a:ext cx="293143" cy="147030"/>
            </a:xfrm>
            <a:custGeom>
              <a:avLst/>
              <a:gdLst/>
              <a:ahLst/>
              <a:cxnLst/>
              <a:rect l="l" t="t" r="r" b="b"/>
              <a:pathLst>
                <a:path w="8312" h="4169" extrusionOk="0">
                  <a:moveTo>
                    <a:pt x="1287" y="620"/>
                  </a:moveTo>
                  <a:cubicBezTo>
                    <a:pt x="1525" y="620"/>
                    <a:pt x="1715" y="810"/>
                    <a:pt x="1715" y="1048"/>
                  </a:cubicBezTo>
                  <a:lnTo>
                    <a:pt x="1715" y="3525"/>
                  </a:lnTo>
                  <a:lnTo>
                    <a:pt x="1668" y="3525"/>
                  </a:lnTo>
                  <a:cubicBezTo>
                    <a:pt x="1048" y="3239"/>
                    <a:pt x="644" y="2644"/>
                    <a:pt x="644" y="1930"/>
                  </a:cubicBezTo>
                  <a:lnTo>
                    <a:pt x="644" y="1048"/>
                  </a:lnTo>
                  <a:cubicBezTo>
                    <a:pt x="644" y="810"/>
                    <a:pt x="810" y="620"/>
                    <a:pt x="1048" y="620"/>
                  </a:cubicBezTo>
                  <a:close/>
                  <a:moveTo>
                    <a:pt x="7312" y="620"/>
                  </a:moveTo>
                  <a:cubicBezTo>
                    <a:pt x="7550" y="620"/>
                    <a:pt x="7716" y="810"/>
                    <a:pt x="7716" y="1048"/>
                  </a:cubicBezTo>
                  <a:lnTo>
                    <a:pt x="7716" y="1930"/>
                  </a:lnTo>
                  <a:lnTo>
                    <a:pt x="7693" y="1930"/>
                  </a:lnTo>
                  <a:cubicBezTo>
                    <a:pt x="7693" y="2644"/>
                    <a:pt x="7240" y="3239"/>
                    <a:pt x="6645" y="3525"/>
                  </a:cubicBezTo>
                  <a:lnTo>
                    <a:pt x="6645" y="1048"/>
                  </a:lnTo>
                  <a:cubicBezTo>
                    <a:pt x="6645" y="810"/>
                    <a:pt x="6835" y="620"/>
                    <a:pt x="7073" y="620"/>
                  </a:cubicBezTo>
                  <a:close/>
                  <a:moveTo>
                    <a:pt x="1048" y="1"/>
                  </a:moveTo>
                  <a:cubicBezTo>
                    <a:pt x="477" y="1"/>
                    <a:pt x="1" y="477"/>
                    <a:pt x="1" y="1048"/>
                  </a:cubicBezTo>
                  <a:lnTo>
                    <a:pt x="1" y="1930"/>
                  </a:lnTo>
                  <a:cubicBezTo>
                    <a:pt x="1" y="2977"/>
                    <a:pt x="715" y="3906"/>
                    <a:pt x="1668" y="4168"/>
                  </a:cubicBezTo>
                  <a:lnTo>
                    <a:pt x="6645" y="4168"/>
                  </a:lnTo>
                  <a:cubicBezTo>
                    <a:pt x="7597" y="3882"/>
                    <a:pt x="8312" y="2977"/>
                    <a:pt x="8312" y="1930"/>
                  </a:cubicBezTo>
                  <a:lnTo>
                    <a:pt x="8312" y="1048"/>
                  </a:lnTo>
                  <a:cubicBezTo>
                    <a:pt x="8312" y="477"/>
                    <a:pt x="7859" y="1"/>
                    <a:pt x="7264" y="1"/>
                  </a:cubicBezTo>
                  <a:lnTo>
                    <a:pt x="7073" y="1"/>
                  </a:lnTo>
                  <a:cubicBezTo>
                    <a:pt x="6597" y="1"/>
                    <a:pt x="6192" y="310"/>
                    <a:pt x="6073" y="739"/>
                  </a:cubicBezTo>
                  <a:lnTo>
                    <a:pt x="2263" y="739"/>
                  </a:lnTo>
                  <a:cubicBezTo>
                    <a:pt x="2144" y="334"/>
                    <a:pt x="1739" y="1"/>
                    <a:pt x="1287" y="1"/>
                  </a:cubicBezTo>
                  <a:close/>
                </a:path>
              </a:pathLst>
            </a:cu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 name="Google Shape;181;p22"/>
          <p:cNvGrpSpPr/>
          <p:nvPr/>
        </p:nvGrpSpPr>
        <p:grpSpPr>
          <a:xfrm>
            <a:off x="7291046" y="-294832"/>
            <a:ext cx="1852709" cy="1236281"/>
            <a:chOff x="3471133" y="956682"/>
            <a:chExt cx="4698729" cy="3256800"/>
          </a:xfrm>
        </p:grpSpPr>
        <p:sp>
          <p:nvSpPr>
            <p:cNvPr id="182" name="Google Shape;182;p22"/>
            <p:cNvSpPr/>
            <p:nvPr/>
          </p:nvSpPr>
          <p:spPr>
            <a:xfrm>
              <a:off x="3471133" y="956682"/>
              <a:ext cx="2894700" cy="3256800"/>
            </a:xfrm>
            <a:prstGeom prst="chevron">
              <a:avLst>
                <a:gd name="adj" fmla="val 50000"/>
              </a:avLst>
            </a:prstGeom>
            <a:solidFill>
              <a:srgbClr val="212121">
                <a:alpha val="3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5275162" y="956682"/>
              <a:ext cx="2894700" cy="3256800"/>
            </a:xfrm>
            <a:prstGeom prst="chevron">
              <a:avLst>
                <a:gd name="adj" fmla="val 50000"/>
              </a:avLst>
            </a:prstGeom>
            <a:solidFill>
              <a:srgbClr val="F06F65">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22"/>
          <p:cNvGrpSpPr/>
          <p:nvPr/>
        </p:nvGrpSpPr>
        <p:grpSpPr>
          <a:xfrm>
            <a:off x="5155" y="4163951"/>
            <a:ext cx="1950442" cy="1308908"/>
            <a:chOff x="3471133" y="956682"/>
            <a:chExt cx="4698729" cy="3256800"/>
          </a:xfrm>
        </p:grpSpPr>
        <p:sp>
          <p:nvSpPr>
            <p:cNvPr id="185" name="Google Shape;185;p22"/>
            <p:cNvSpPr/>
            <p:nvPr/>
          </p:nvSpPr>
          <p:spPr>
            <a:xfrm>
              <a:off x="3471133" y="956682"/>
              <a:ext cx="2894700" cy="3256800"/>
            </a:xfrm>
            <a:prstGeom prst="chevron">
              <a:avLst>
                <a:gd name="adj" fmla="val 50000"/>
              </a:avLst>
            </a:prstGeom>
            <a:solidFill>
              <a:srgbClr val="212121">
                <a:alpha val="3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5275162" y="956682"/>
              <a:ext cx="2894700" cy="3256800"/>
            </a:xfrm>
            <a:prstGeom prst="chevron">
              <a:avLst>
                <a:gd name="adj" fmla="val 50000"/>
              </a:avLst>
            </a:prstGeom>
            <a:solidFill>
              <a:srgbClr val="F06F65">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22"/>
          <p:cNvSpPr txBox="1"/>
          <p:nvPr/>
        </p:nvSpPr>
        <p:spPr>
          <a:xfrm>
            <a:off x="6114588" y="3287650"/>
            <a:ext cx="2841000" cy="989100"/>
          </a:xfrm>
          <a:prstGeom prst="rect">
            <a:avLst/>
          </a:prstGeom>
          <a:noFill/>
          <a:ln>
            <a:noFill/>
          </a:ln>
        </p:spPr>
        <p:txBody>
          <a:bodyPr spcFirstLastPara="1" wrap="square" lIns="0" tIns="36000" rIns="0" bIns="0" anchor="ctr" anchorCtr="0">
            <a:noAutofit/>
          </a:bodyPr>
          <a:lstStyle/>
          <a:p>
            <a:pPr marL="0" lvl="0" indent="0" algn="ctr" rtl="0">
              <a:spcBef>
                <a:spcPts val="0"/>
              </a:spcBef>
              <a:spcAft>
                <a:spcPts val="0"/>
              </a:spcAft>
              <a:buNone/>
            </a:pPr>
            <a:r>
              <a:rPr lang="en" sz="2000" b="1">
                <a:solidFill>
                  <a:srgbClr val="ED5B50"/>
                </a:solidFill>
                <a:latin typeface="Times New Roman"/>
                <a:ea typeface="Times New Roman"/>
                <a:cs typeface="Times New Roman"/>
                <a:sym typeface="Times New Roman"/>
              </a:rPr>
              <a:t>Phase III</a:t>
            </a:r>
            <a:endParaRPr sz="2000" b="1">
              <a:solidFill>
                <a:srgbClr val="ED5B50"/>
              </a:solidFill>
              <a:latin typeface="Times New Roman"/>
              <a:ea typeface="Times New Roman"/>
              <a:cs typeface="Times New Roman"/>
              <a:sym typeface="Times New Roman"/>
            </a:endParaRPr>
          </a:p>
          <a:p>
            <a:pPr marL="0" lvl="0" indent="0" algn="ctr" rtl="0">
              <a:spcBef>
                <a:spcPts val="0"/>
              </a:spcBef>
              <a:spcAft>
                <a:spcPts val="0"/>
              </a:spcAft>
              <a:buNone/>
            </a:pPr>
            <a:r>
              <a:rPr lang="en" sz="2000">
                <a:solidFill>
                  <a:srgbClr val="212121"/>
                </a:solidFill>
                <a:latin typeface="Times New Roman"/>
                <a:ea typeface="Times New Roman"/>
                <a:cs typeface="Times New Roman"/>
                <a:sym typeface="Times New Roman"/>
              </a:rPr>
              <a:t>Naive Bayes in Classical and Quantum Methods</a:t>
            </a:r>
            <a:endParaRPr sz="2000">
              <a:solidFill>
                <a:srgbClr val="21212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grpSp>
        <p:nvGrpSpPr>
          <p:cNvPr id="192" name="Google Shape;192;p23"/>
          <p:cNvGrpSpPr/>
          <p:nvPr/>
        </p:nvGrpSpPr>
        <p:grpSpPr>
          <a:xfrm>
            <a:off x="131409" y="934864"/>
            <a:ext cx="3416446" cy="2368019"/>
            <a:chOff x="3471133" y="956682"/>
            <a:chExt cx="4698729" cy="3256800"/>
          </a:xfrm>
        </p:grpSpPr>
        <p:sp>
          <p:nvSpPr>
            <p:cNvPr id="193" name="Google Shape;193;p23"/>
            <p:cNvSpPr/>
            <p:nvPr/>
          </p:nvSpPr>
          <p:spPr>
            <a:xfrm>
              <a:off x="3471133" y="956682"/>
              <a:ext cx="2894700" cy="3256800"/>
            </a:xfrm>
            <a:prstGeom prst="chevron">
              <a:avLst>
                <a:gd name="adj" fmla="val 50000"/>
              </a:avLst>
            </a:prstGeom>
            <a:solidFill>
              <a:srgbClr val="1CD8D8">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3"/>
            <p:cNvSpPr/>
            <p:nvPr/>
          </p:nvSpPr>
          <p:spPr>
            <a:xfrm>
              <a:off x="5275162" y="956682"/>
              <a:ext cx="2894700" cy="3256800"/>
            </a:xfrm>
            <a:prstGeom prst="chevron">
              <a:avLst>
                <a:gd name="adj" fmla="val 50000"/>
              </a:avLst>
            </a:prstGeom>
            <a:solidFill>
              <a:srgbClr val="1CD8D8">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 name="Google Shape;195;p23"/>
          <p:cNvSpPr/>
          <p:nvPr/>
        </p:nvSpPr>
        <p:spPr>
          <a:xfrm>
            <a:off x="677807" y="2662665"/>
            <a:ext cx="1721100" cy="1936800"/>
          </a:xfrm>
          <a:prstGeom prst="chevron">
            <a:avLst>
              <a:gd name="adj" fmla="val 50000"/>
            </a:avLst>
          </a:prstGeom>
          <a:noFill/>
          <a:ln w="19050" cap="flat" cmpd="sng">
            <a:solidFill>
              <a:srgbClr val="F06F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6" name="Google Shape;196;p23"/>
          <p:cNvPicPr preferRelativeResize="0"/>
          <p:nvPr/>
        </p:nvPicPr>
        <p:blipFill rotWithShape="1">
          <a:blip r:embed="rId3">
            <a:alphaModFix/>
          </a:blip>
          <a:srcRect/>
          <a:stretch/>
        </p:blipFill>
        <p:spPr>
          <a:xfrm>
            <a:off x="-2" y="0"/>
            <a:ext cx="3200202" cy="4801449"/>
          </a:xfrm>
          <a:prstGeom prst="rect">
            <a:avLst/>
          </a:prstGeom>
          <a:noFill/>
          <a:ln>
            <a:noFill/>
          </a:ln>
        </p:spPr>
      </p:pic>
      <p:sp>
        <p:nvSpPr>
          <p:cNvPr id="197" name="Google Shape;197;p23"/>
          <p:cNvSpPr/>
          <p:nvPr/>
        </p:nvSpPr>
        <p:spPr>
          <a:xfrm>
            <a:off x="-1465650" y="0"/>
            <a:ext cx="5165100" cy="4654500"/>
          </a:xfrm>
          <a:prstGeom prst="rect">
            <a:avLst/>
          </a:prstGeom>
          <a:solidFill>
            <a:srgbClr val="FFFFFF">
              <a:alpha val="6000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8" name="Google Shape;198;p23"/>
          <p:cNvSpPr txBox="1">
            <a:spLocks noGrp="1"/>
          </p:cNvSpPr>
          <p:nvPr>
            <p:ph type="body" idx="4294967295"/>
          </p:nvPr>
        </p:nvSpPr>
        <p:spPr>
          <a:xfrm>
            <a:off x="2973200" y="2111275"/>
            <a:ext cx="6100200" cy="220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Font typeface="Arial"/>
              <a:buNone/>
            </a:pPr>
            <a:r>
              <a:rPr lang="en" sz="1400" b="1">
                <a:solidFill>
                  <a:schemeClr val="dk1"/>
                </a:solidFill>
                <a:latin typeface="Times New Roman"/>
                <a:ea typeface="Times New Roman"/>
                <a:cs typeface="Times New Roman"/>
                <a:sym typeface="Times New Roman"/>
              </a:rPr>
              <a:t>Objective:</a:t>
            </a:r>
            <a:endParaRPr sz="1400" b="1">
              <a:solidFill>
                <a:schemeClr val="dk1"/>
              </a:solidFill>
              <a:latin typeface="Times New Roman"/>
              <a:ea typeface="Times New Roman"/>
              <a:cs typeface="Times New Roman"/>
              <a:sym typeface="Times New Roman"/>
            </a:endParaRPr>
          </a:p>
          <a:p>
            <a:pPr marL="0" lvl="0" indent="0" algn="l" rtl="0">
              <a:spcBef>
                <a:spcPts val="120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Build a classical machine learning model using </a:t>
            </a:r>
            <a:r>
              <a:rPr lang="en" sz="1400">
                <a:solidFill>
                  <a:srgbClr val="ED5B50"/>
                </a:solidFill>
                <a:latin typeface="Times New Roman"/>
                <a:ea typeface="Times New Roman"/>
                <a:cs typeface="Times New Roman"/>
                <a:sym typeface="Times New Roman"/>
              </a:rPr>
              <a:t>Random Forest</a:t>
            </a:r>
            <a:r>
              <a:rPr lang="en" sz="1400">
                <a:solidFill>
                  <a:schemeClr val="dk1"/>
                </a:solidFill>
                <a:latin typeface="Times New Roman"/>
                <a:ea typeface="Times New Roman"/>
                <a:cs typeface="Times New Roman"/>
                <a:sym typeface="Times New Roman"/>
              </a:rPr>
              <a:t> to predict game winners in the Premier League for Liverpool games in 2013-2014 </a:t>
            </a:r>
            <a:endParaRPr sz="1400">
              <a:solidFill>
                <a:schemeClr val="dk1"/>
              </a:solidFill>
              <a:latin typeface="Times New Roman"/>
              <a:ea typeface="Times New Roman"/>
              <a:cs typeface="Times New Roman"/>
              <a:sym typeface="Times New Roman"/>
            </a:endParaRPr>
          </a:p>
          <a:p>
            <a:pPr marL="0" lvl="0" indent="0" algn="l" rtl="0">
              <a:spcBef>
                <a:spcPts val="1200"/>
              </a:spcBef>
              <a:spcAft>
                <a:spcPts val="0"/>
              </a:spcAft>
              <a:buClr>
                <a:schemeClr val="dk1"/>
              </a:buClr>
              <a:buSzPts val="1100"/>
              <a:buFont typeface="Arial"/>
              <a:buNone/>
            </a:pPr>
            <a:r>
              <a:rPr lang="en" sz="1400" b="1">
                <a:solidFill>
                  <a:schemeClr val="dk1"/>
                </a:solidFill>
                <a:latin typeface="Times New Roman"/>
                <a:ea typeface="Times New Roman"/>
                <a:cs typeface="Times New Roman"/>
                <a:sym typeface="Times New Roman"/>
              </a:rPr>
              <a:t>Approach:</a:t>
            </a:r>
            <a:endParaRPr sz="1400" b="1">
              <a:solidFill>
                <a:schemeClr val="dk1"/>
              </a:solidFill>
              <a:latin typeface="Times New Roman"/>
              <a:ea typeface="Times New Roman"/>
              <a:cs typeface="Times New Roman"/>
              <a:sym typeface="Times New Roman"/>
            </a:endParaRPr>
          </a:p>
          <a:p>
            <a:pPr marL="457200" lvl="0" indent="-317500" algn="l" rtl="0">
              <a:lnSpc>
                <a:spcPct val="115000"/>
              </a:lnSpc>
              <a:spcBef>
                <a:spcPts val="1200"/>
              </a:spcBef>
              <a:spcAft>
                <a:spcPts val="0"/>
              </a:spcAft>
              <a:buClr>
                <a:srgbClr val="ED5B50"/>
              </a:buClr>
              <a:buSzPts val="1400"/>
              <a:buFont typeface="Times New Roman"/>
              <a:buChar char="●"/>
            </a:pPr>
            <a:r>
              <a:rPr lang="en" sz="1400">
                <a:solidFill>
                  <a:schemeClr val="dk1"/>
                </a:solidFill>
                <a:latin typeface="Times New Roman"/>
                <a:ea typeface="Times New Roman"/>
                <a:cs typeface="Times New Roman"/>
                <a:sym typeface="Times New Roman"/>
              </a:rPr>
              <a:t>Start with a Random Forest classifier to predict match outcomes (win, lose)</a:t>
            </a:r>
            <a:endParaRPr sz="1400">
              <a:solidFill>
                <a:schemeClr val="dk1"/>
              </a:solidFill>
              <a:latin typeface="Times New Roman"/>
              <a:ea typeface="Times New Roman"/>
              <a:cs typeface="Times New Roman"/>
              <a:sym typeface="Times New Roman"/>
            </a:endParaRPr>
          </a:p>
          <a:p>
            <a:pPr marL="457200" lvl="0" indent="-317500" algn="l" rtl="0">
              <a:lnSpc>
                <a:spcPct val="115000"/>
              </a:lnSpc>
              <a:spcBef>
                <a:spcPts val="1000"/>
              </a:spcBef>
              <a:spcAft>
                <a:spcPts val="1000"/>
              </a:spcAft>
              <a:buClr>
                <a:srgbClr val="ED5B50"/>
              </a:buClr>
              <a:buSzPts val="1400"/>
              <a:buFont typeface="Times New Roman"/>
              <a:buChar char="●"/>
            </a:pPr>
            <a:r>
              <a:rPr lang="en" sz="1400">
                <a:solidFill>
                  <a:schemeClr val="dk1"/>
                </a:solidFill>
                <a:latin typeface="Times New Roman"/>
                <a:ea typeface="Times New Roman"/>
                <a:cs typeface="Times New Roman"/>
                <a:sym typeface="Times New Roman"/>
              </a:rPr>
              <a:t>Refine the model by </a:t>
            </a:r>
            <a:r>
              <a:rPr lang="en" sz="1400">
                <a:solidFill>
                  <a:srgbClr val="ED5B50"/>
                </a:solidFill>
                <a:latin typeface="Times New Roman"/>
                <a:ea typeface="Times New Roman"/>
                <a:cs typeface="Times New Roman"/>
                <a:sym typeface="Times New Roman"/>
              </a:rPr>
              <a:t>domain knowledge</a:t>
            </a:r>
            <a:r>
              <a:rPr lang="en" sz="1400">
                <a:solidFill>
                  <a:schemeClr val="dk1"/>
                </a:solidFill>
                <a:latin typeface="Times New Roman"/>
                <a:ea typeface="Times New Roman"/>
                <a:cs typeface="Times New Roman"/>
                <a:sym typeface="Times New Roman"/>
              </a:rPr>
              <a:t>, </a:t>
            </a:r>
            <a:r>
              <a:rPr lang="en" sz="1400">
                <a:solidFill>
                  <a:srgbClr val="ED5B50"/>
                </a:solidFill>
                <a:latin typeface="Times New Roman"/>
                <a:ea typeface="Times New Roman"/>
                <a:cs typeface="Times New Roman"/>
                <a:sym typeface="Times New Roman"/>
              </a:rPr>
              <a:t>feature selection</a:t>
            </a:r>
            <a:r>
              <a:rPr lang="en" sz="1400">
                <a:solidFill>
                  <a:schemeClr val="dk1"/>
                </a:solidFill>
                <a:latin typeface="Times New Roman"/>
                <a:ea typeface="Times New Roman"/>
                <a:cs typeface="Times New Roman"/>
                <a:sym typeface="Times New Roman"/>
              </a:rPr>
              <a:t> and </a:t>
            </a:r>
            <a:r>
              <a:rPr lang="en" sz="1400">
                <a:solidFill>
                  <a:srgbClr val="ED5B50"/>
                </a:solidFill>
                <a:latin typeface="Times New Roman"/>
                <a:ea typeface="Times New Roman"/>
                <a:cs typeface="Times New Roman"/>
                <a:sym typeface="Times New Roman"/>
              </a:rPr>
              <a:t>adding more match features</a:t>
            </a:r>
            <a:endParaRPr sz="1400">
              <a:solidFill>
                <a:srgbClr val="ED5B50"/>
              </a:solidFill>
              <a:latin typeface="Times New Roman"/>
              <a:ea typeface="Times New Roman"/>
              <a:cs typeface="Times New Roman"/>
              <a:sym typeface="Times New Roman"/>
            </a:endParaRPr>
          </a:p>
        </p:txBody>
      </p:sp>
      <p:sp>
        <p:nvSpPr>
          <p:cNvPr id="199" name="Google Shape;199;p23"/>
          <p:cNvSpPr txBox="1"/>
          <p:nvPr/>
        </p:nvSpPr>
        <p:spPr>
          <a:xfrm>
            <a:off x="3125150" y="540750"/>
            <a:ext cx="5726100" cy="116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Times New Roman"/>
                <a:ea typeface="Times New Roman"/>
                <a:cs typeface="Times New Roman"/>
                <a:sym typeface="Times New Roman"/>
              </a:rPr>
              <a:t>Phase I </a:t>
            </a:r>
            <a:endParaRPr sz="3000" b="1">
              <a:solidFill>
                <a:schemeClr val="dk1"/>
              </a:solidFill>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3000" b="1">
                <a:solidFill>
                  <a:srgbClr val="ED5B50"/>
                </a:solidFill>
                <a:latin typeface="Times New Roman"/>
                <a:ea typeface="Times New Roman"/>
                <a:cs typeface="Times New Roman"/>
                <a:sym typeface="Times New Roman"/>
              </a:rPr>
              <a:t>Classical Machine Learning</a:t>
            </a:r>
            <a:r>
              <a:rPr lang="en" sz="3000" b="1">
                <a:solidFill>
                  <a:schemeClr val="dk1"/>
                </a:solidFill>
                <a:latin typeface="Times New Roman"/>
                <a:ea typeface="Times New Roman"/>
                <a:cs typeface="Times New Roman"/>
                <a:sym typeface="Times New Roman"/>
              </a:rPr>
              <a:t> </a:t>
            </a:r>
            <a:endParaRPr sz="3000" b="1">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3000" b="1">
                <a:solidFill>
                  <a:schemeClr val="dk1"/>
                </a:solidFill>
                <a:latin typeface="Times New Roman"/>
                <a:ea typeface="Times New Roman"/>
                <a:cs typeface="Times New Roman"/>
                <a:sym typeface="Times New Roman"/>
              </a:rPr>
              <a:t>(Predicting Game Winners)</a:t>
            </a:r>
            <a:endParaRPr sz="3000" b="1">
              <a:solidFill>
                <a:srgbClr val="21212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grpSp>
        <p:nvGrpSpPr>
          <p:cNvPr id="204" name="Google Shape;204;p24"/>
          <p:cNvGrpSpPr/>
          <p:nvPr/>
        </p:nvGrpSpPr>
        <p:grpSpPr>
          <a:xfrm>
            <a:off x="5155" y="4163951"/>
            <a:ext cx="1950442" cy="1308908"/>
            <a:chOff x="3471133" y="956682"/>
            <a:chExt cx="4698729" cy="3256800"/>
          </a:xfrm>
        </p:grpSpPr>
        <p:sp>
          <p:nvSpPr>
            <p:cNvPr id="205" name="Google Shape;205;p24"/>
            <p:cNvSpPr/>
            <p:nvPr/>
          </p:nvSpPr>
          <p:spPr>
            <a:xfrm>
              <a:off x="3471133" y="956682"/>
              <a:ext cx="2894700" cy="3256800"/>
            </a:xfrm>
            <a:prstGeom prst="chevron">
              <a:avLst>
                <a:gd name="adj" fmla="val 50000"/>
              </a:avLst>
            </a:prstGeom>
            <a:solidFill>
              <a:srgbClr val="212121">
                <a:alpha val="3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4"/>
            <p:cNvSpPr/>
            <p:nvPr/>
          </p:nvSpPr>
          <p:spPr>
            <a:xfrm>
              <a:off x="5275162" y="956682"/>
              <a:ext cx="2894700" cy="3256800"/>
            </a:xfrm>
            <a:prstGeom prst="chevron">
              <a:avLst>
                <a:gd name="adj" fmla="val 50000"/>
              </a:avLst>
            </a:prstGeom>
            <a:solidFill>
              <a:srgbClr val="F06F65">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 name="Google Shape;207;p24"/>
          <p:cNvSpPr txBox="1"/>
          <p:nvPr/>
        </p:nvSpPr>
        <p:spPr>
          <a:xfrm>
            <a:off x="464225" y="2370150"/>
            <a:ext cx="2595600" cy="34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212121"/>
                </a:solidFill>
                <a:latin typeface="Times New Roman"/>
                <a:ea typeface="Times New Roman"/>
                <a:cs typeface="Times New Roman"/>
                <a:sym typeface="Times New Roman"/>
              </a:rPr>
              <a:t>Data Preprocessing and Exploration</a:t>
            </a:r>
            <a:endParaRPr b="1">
              <a:solidFill>
                <a:srgbClr val="212121"/>
              </a:solidFill>
              <a:latin typeface="Times New Roman"/>
              <a:ea typeface="Times New Roman"/>
              <a:cs typeface="Times New Roman"/>
              <a:sym typeface="Times New Roman"/>
            </a:endParaRPr>
          </a:p>
        </p:txBody>
      </p:sp>
      <p:grpSp>
        <p:nvGrpSpPr>
          <p:cNvPr id="208" name="Google Shape;208;p24"/>
          <p:cNvGrpSpPr/>
          <p:nvPr/>
        </p:nvGrpSpPr>
        <p:grpSpPr>
          <a:xfrm>
            <a:off x="7291296" y="-7"/>
            <a:ext cx="1852709" cy="1236281"/>
            <a:chOff x="3471133" y="956682"/>
            <a:chExt cx="4698729" cy="3256800"/>
          </a:xfrm>
        </p:grpSpPr>
        <p:sp>
          <p:nvSpPr>
            <p:cNvPr id="209" name="Google Shape;209;p24"/>
            <p:cNvSpPr/>
            <p:nvPr/>
          </p:nvSpPr>
          <p:spPr>
            <a:xfrm>
              <a:off x="3471133" y="956682"/>
              <a:ext cx="2894700" cy="3256800"/>
            </a:xfrm>
            <a:prstGeom prst="chevron">
              <a:avLst>
                <a:gd name="adj" fmla="val 50000"/>
              </a:avLst>
            </a:prstGeom>
            <a:solidFill>
              <a:srgbClr val="212121">
                <a:alpha val="3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210" name="Google Shape;210;p24"/>
            <p:cNvSpPr/>
            <p:nvPr/>
          </p:nvSpPr>
          <p:spPr>
            <a:xfrm>
              <a:off x="5275162" y="956682"/>
              <a:ext cx="2894700" cy="3256800"/>
            </a:xfrm>
            <a:prstGeom prst="chevron">
              <a:avLst>
                <a:gd name="adj" fmla="val 50000"/>
              </a:avLst>
            </a:prstGeom>
            <a:solidFill>
              <a:srgbClr val="F06F65">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grpSp>
      <p:sp>
        <p:nvSpPr>
          <p:cNvPr id="211" name="Google Shape;211;p24"/>
          <p:cNvSpPr txBox="1"/>
          <p:nvPr/>
        </p:nvSpPr>
        <p:spPr>
          <a:xfrm>
            <a:off x="713225" y="555875"/>
            <a:ext cx="77175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000" b="1">
                <a:solidFill>
                  <a:schemeClr val="dk1"/>
                </a:solidFill>
                <a:latin typeface="Times New Roman"/>
                <a:ea typeface="Times New Roman"/>
                <a:cs typeface="Times New Roman"/>
                <a:sym typeface="Times New Roman"/>
              </a:rPr>
              <a:t>TASKS</a:t>
            </a:r>
            <a:endParaRPr sz="3000" b="1">
              <a:solidFill>
                <a:schemeClr val="dk1"/>
              </a:solidFill>
              <a:latin typeface="Times New Roman"/>
              <a:ea typeface="Times New Roman"/>
              <a:cs typeface="Times New Roman"/>
              <a:sym typeface="Times New Roman"/>
            </a:endParaRPr>
          </a:p>
        </p:txBody>
      </p:sp>
      <p:sp>
        <p:nvSpPr>
          <p:cNvPr id="212" name="Google Shape;212;p24"/>
          <p:cNvSpPr txBox="1"/>
          <p:nvPr/>
        </p:nvSpPr>
        <p:spPr>
          <a:xfrm>
            <a:off x="464225" y="2794328"/>
            <a:ext cx="2595600" cy="1167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1000"/>
              </a:spcAft>
              <a:buNone/>
            </a:pPr>
            <a:r>
              <a:rPr lang="en">
                <a:solidFill>
                  <a:schemeClr val="dk1"/>
                </a:solidFill>
                <a:latin typeface="Times New Roman"/>
                <a:ea typeface="Times New Roman"/>
                <a:cs typeface="Times New Roman"/>
                <a:sym typeface="Times New Roman"/>
              </a:rPr>
              <a:t>Gather and clean historical match data (e.g., goals, shots, possession, passes)</a:t>
            </a:r>
            <a:endParaRPr>
              <a:solidFill>
                <a:srgbClr val="212121"/>
              </a:solidFill>
              <a:latin typeface="Times New Roman"/>
              <a:ea typeface="Times New Roman"/>
              <a:cs typeface="Times New Roman"/>
              <a:sym typeface="Times New Roman"/>
            </a:endParaRPr>
          </a:p>
        </p:txBody>
      </p:sp>
      <p:grpSp>
        <p:nvGrpSpPr>
          <p:cNvPr id="213" name="Google Shape;213;p24"/>
          <p:cNvGrpSpPr/>
          <p:nvPr/>
        </p:nvGrpSpPr>
        <p:grpSpPr>
          <a:xfrm>
            <a:off x="1556379" y="1714143"/>
            <a:ext cx="384414" cy="433522"/>
            <a:chOff x="735933" y="2855807"/>
            <a:chExt cx="335147" cy="377962"/>
          </a:xfrm>
        </p:grpSpPr>
        <p:sp>
          <p:nvSpPr>
            <p:cNvPr id="214" name="Google Shape;214;p24"/>
            <p:cNvSpPr/>
            <p:nvPr/>
          </p:nvSpPr>
          <p:spPr>
            <a:xfrm>
              <a:off x="861062" y="2954908"/>
              <a:ext cx="86546" cy="41192"/>
            </a:xfrm>
            <a:custGeom>
              <a:avLst/>
              <a:gdLst/>
              <a:ahLst/>
              <a:cxnLst/>
              <a:rect l="l" t="t" r="r" b="b"/>
              <a:pathLst>
                <a:path w="2454" h="1168" extrusionOk="0">
                  <a:moveTo>
                    <a:pt x="1" y="1"/>
                  </a:moveTo>
                  <a:lnTo>
                    <a:pt x="1" y="1168"/>
                  </a:lnTo>
                  <a:cubicBezTo>
                    <a:pt x="358" y="953"/>
                    <a:pt x="786" y="810"/>
                    <a:pt x="1215" y="810"/>
                  </a:cubicBezTo>
                  <a:cubicBezTo>
                    <a:pt x="1668" y="810"/>
                    <a:pt x="2096" y="929"/>
                    <a:pt x="2453" y="1168"/>
                  </a:cubicBezTo>
                  <a:lnTo>
                    <a:pt x="2453" y="1"/>
                  </a:lnTo>
                  <a:close/>
                </a:path>
              </a:pathLst>
            </a:cu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215" name="Google Shape;215;p24"/>
            <p:cNvSpPr/>
            <p:nvPr/>
          </p:nvSpPr>
          <p:spPr>
            <a:xfrm>
              <a:off x="735933" y="2855807"/>
              <a:ext cx="335147" cy="77306"/>
            </a:xfrm>
            <a:custGeom>
              <a:avLst/>
              <a:gdLst/>
              <a:ahLst/>
              <a:cxnLst/>
              <a:rect l="l" t="t" r="r" b="b"/>
              <a:pathLst>
                <a:path w="9503" h="2192" extrusionOk="0">
                  <a:moveTo>
                    <a:pt x="2310" y="1001"/>
                  </a:moveTo>
                  <a:cubicBezTo>
                    <a:pt x="2477" y="1001"/>
                    <a:pt x="2596" y="1120"/>
                    <a:pt x="2620" y="1310"/>
                  </a:cubicBezTo>
                  <a:cubicBezTo>
                    <a:pt x="2620" y="1501"/>
                    <a:pt x="2477" y="1668"/>
                    <a:pt x="2310" y="1668"/>
                  </a:cubicBezTo>
                  <a:lnTo>
                    <a:pt x="1762" y="1668"/>
                  </a:lnTo>
                  <a:cubicBezTo>
                    <a:pt x="1596" y="1668"/>
                    <a:pt x="1477" y="1548"/>
                    <a:pt x="1429" y="1358"/>
                  </a:cubicBezTo>
                  <a:cubicBezTo>
                    <a:pt x="1405" y="1191"/>
                    <a:pt x="1548" y="1001"/>
                    <a:pt x="1762" y="1001"/>
                  </a:cubicBezTo>
                  <a:close/>
                  <a:moveTo>
                    <a:pt x="5001" y="1001"/>
                  </a:moveTo>
                  <a:cubicBezTo>
                    <a:pt x="5192" y="1001"/>
                    <a:pt x="5311" y="1120"/>
                    <a:pt x="5335" y="1310"/>
                  </a:cubicBezTo>
                  <a:cubicBezTo>
                    <a:pt x="5358" y="1501"/>
                    <a:pt x="5216" y="1668"/>
                    <a:pt x="5001" y="1668"/>
                  </a:cubicBezTo>
                  <a:lnTo>
                    <a:pt x="4477" y="1668"/>
                  </a:lnTo>
                  <a:cubicBezTo>
                    <a:pt x="4287" y="1668"/>
                    <a:pt x="4168" y="1548"/>
                    <a:pt x="4144" y="1358"/>
                  </a:cubicBezTo>
                  <a:cubicBezTo>
                    <a:pt x="4120" y="1191"/>
                    <a:pt x="4263" y="1001"/>
                    <a:pt x="4477" y="1001"/>
                  </a:cubicBezTo>
                  <a:close/>
                  <a:moveTo>
                    <a:pt x="7740" y="1001"/>
                  </a:moveTo>
                  <a:cubicBezTo>
                    <a:pt x="7930" y="1001"/>
                    <a:pt x="8049" y="1120"/>
                    <a:pt x="8073" y="1310"/>
                  </a:cubicBezTo>
                  <a:cubicBezTo>
                    <a:pt x="8073" y="1501"/>
                    <a:pt x="7930" y="1668"/>
                    <a:pt x="7740" y="1668"/>
                  </a:cubicBezTo>
                  <a:lnTo>
                    <a:pt x="7216" y="1668"/>
                  </a:lnTo>
                  <a:cubicBezTo>
                    <a:pt x="7025" y="1668"/>
                    <a:pt x="6906" y="1548"/>
                    <a:pt x="6883" y="1358"/>
                  </a:cubicBezTo>
                  <a:cubicBezTo>
                    <a:pt x="6859" y="1191"/>
                    <a:pt x="7002" y="1001"/>
                    <a:pt x="7216" y="1001"/>
                  </a:cubicBezTo>
                  <a:close/>
                  <a:moveTo>
                    <a:pt x="334" y="1"/>
                  </a:moveTo>
                  <a:cubicBezTo>
                    <a:pt x="167" y="1"/>
                    <a:pt x="0" y="143"/>
                    <a:pt x="0" y="310"/>
                  </a:cubicBezTo>
                  <a:lnTo>
                    <a:pt x="0" y="2191"/>
                  </a:lnTo>
                  <a:lnTo>
                    <a:pt x="9478" y="2191"/>
                  </a:lnTo>
                  <a:lnTo>
                    <a:pt x="9478" y="310"/>
                  </a:lnTo>
                  <a:cubicBezTo>
                    <a:pt x="9502" y="120"/>
                    <a:pt x="9359" y="1"/>
                    <a:pt x="9169" y="1"/>
                  </a:cubicBezTo>
                  <a:close/>
                </a:path>
              </a:pathLst>
            </a:cu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216" name="Google Shape;216;p24"/>
            <p:cNvSpPr/>
            <p:nvPr/>
          </p:nvSpPr>
          <p:spPr>
            <a:xfrm>
              <a:off x="969403" y="2954062"/>
              <a:ext cx="101676" cy="251175"/>
            </a:xfrm>
            <a:custGeom>
              <a:avLst/>
              <a:gdLst/>
              <a:ahLst/>
              <a:cxnLst/>
              <a:rect l="l" t="t" r="r" b="b"/>
              <a:pathLst>
                <a:path w="2883" h="7122" extrusionOk="0">
                  <a:moveTo>
                    <a:pt x="1" y="1"/>
                  </a:moveTo>
                  <a:lnTo>
                    <a:pt x="1" y="25"/>
                  </a:lnTo>
                  <a:lnTo>
                    <a:pt x="1" y="1763"/>
                  </a:lnTo>
                  <a:cubicBezTo>
                    <a:pt x="286" y="2144"/>
                    <a:pt x="477" y="2644"/>
                    <a:pt x="477" y="3192"/>
                  </a:cubicBezTo>
                  <a:cubicBezTo>
                    <a:pt x="477" y="3716"/>
                    <a:pt x="286" y="4240"/>
                    <a:pt x="1" y="4621"/>
                  </a:cubicBezTo>
                  <a:lnTo>
                    <a:pt x="1" y="7121"/>
                  </a:lnTo>
                  <a:cubicBezTo>
                    <a:pt x="834" y="6526"/>
                    <a:pt x="1501" y="5740"/>
                    <a:pt x="2025" y="4835"/>
                  </a:cubicBezTo>
                  <a:cubicBezTo>
                    <a:pt x="2596" y="3787"/>
                    <a:pt x="2882" y="2620"/>
                    <a:pt x="2882" y="1453"/>
                  </a:cubicBezTo>
                  <a:lnTo>
                    <a:pt x="2882" y="1"/>
                  </a:lnTo>
                  <a:close/>
                </a:path>
              </a:pathLst>
            </a:cu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217" name="Google Shape;217;p24"/>
            <p:cNvSpPr/>
            <p:nvPr/>
          </p:nvSpPr>
          <p:spPr>
            <a:xfrm>
              <a:off x="861062" y="3137171"/>
              <a:ext cx="86546" cy="96598"/>
            </a:xfrm>
            <a:custGeom>
              <a:avLst/>
              <a:gdLst/>
              <a:ahLst/>
              <a:cxnLst/>
              <a:rect l="l" t="t" r="r" b="b"/>
              <a:pathLst>
                <a:path w="2454" h="2739" extrusionOk="0">
                  <a:moveTo>
                    <a:pt x="1" y="0"/>
                  </a:moveTo>
                  <a:lnTo>
                    <a:pt x="1" y="2334"/>
                  </a:lnTo>
                  <a:lnTo>
                    <a:pt x="96" y="2406"/>
                  </a:lnTo>
                  <a:cubicBezTo>
                    <a:pt x="453" y="2596"/>
                    <a:pt x="834" y="2739"/>
                    <a:pt x="1215" y="2739"/>
                  </a:cubicBezTo>
                  <a:cubicBezTo>
                    <a:pt x="1620" y="2739"/>
                    <a:pt x="2001" y="2620"/>
                    <a:pt x="2358" y="2406"/>
                  </a:cubicBezTo>
                  <a:lnTo>
                    <a:pt x="2453" y="2334"/>
                  </a:lnTo>
                  <a:lnTo>
                    <a:pt x="2453" y="0"/>
                  </a:lnTo>
                  <a:cubicBezTo>
                    <a:pt x="2096" y="238"/>
                    <a:pt x="1668" y="358"/>
                    <a:pt x="1215" y="358"/>
                  </a:cubicBezTo>
                  <a:cubicBezTo>
                    <a:pt x="786" y="358"/>
                    <a:pt x="358" y="238"/>
                    <a:pt x="1" y="0"/>
                  </a:cubicBezTo>
                  <a:close/>
                </a:path>
              </a:pathLst>
            </a:cu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218" name="Google Shape;218;p24"/>
            <p:cNvSpPr/>
            <p:nvPr/>
          </p:nvSpPr>
          <p:spPr>
            <a:xfrm>
              <a:off x="737590" y="2954908"/>
              <a:ext cx="101676" cy="251175"/>
            </a:xfrm>
            <a:custGeom>
              <a:avLst/>
              <a:gdLst/>
              <a:ahLst/>
              <a:cxnLst/>
              <a:rect l="l" t="t" r="r" b="b"/>
              <a:pathLst>
                <a:path w="2883" h="7122" extrusionOk="0">
                  <a:moveTo>
                    <a:pt x="1" y="1"/>
                  </a:moveTo>
                  <a:lnTo>
                    <a:pt x="1" y="1477"/>
                  </a:lnTo>
                  <a:cubicBezTo>
                    <a:pt x="1" y="2620"/>
                    <a:pt x="287" y="3811"/>
                    <a:pt x="858" y="4835"/>
                  </a:cubicBezTo>
                  <a:cubicBezTo>
                    <a:pt x="1358" y="5716"/>
                    <a:pt x="2049" y="6526"/>
                    <a:pt x="2882" y="7121"/>
                  </a:cubicBezTo>
                  <a:lnTo>
                    <a:pt x="2882" y="4621"/>
                  </a:lnTo>
                  <a:cubicBezTo>
                    <a:pt x="2573" y="4240"/>
                    <a:pt x="2406" y="3739"/>
                    <a:pt x="2406" y="3192"/>
                  </a:cubicBezTo>
                  <a:cubicBezTo>
                    <a:pt x="2406" y="2668"/>
                    <a:pt x="2573" y="2144"/>
                    <a:pt x="2882" y="1763"/>
                  </a:cubicBezTo>
                  <a:lnTo>
                    <a:pt x="2882" y="1"/>
                  </a:lnTo>
                  <a:close/>
                </a:path>
              </a:pathLst>
            </a:cu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219" name="Google Shape;219;p24"/>
            <p:cNvSpPr/>
            <p:nvPr/>
          </p:nvSpPr>
          <p:spPr>
            <a:xfrm>
              <a:off x="849318" y="3011195"/>
              <a:ext cx="99137" cy="101641"/>
            </a:xfrm>
            <a:custGeom>
              <a:avLst/>
              <a:gdLst/>
              <a:ahLst/>
              <a:cxnLst/>
              <a:rect l="l" t="t" r="r" b="b"/>
              <a:pathLst>
                <a:path w="2811" h="2882" extrusionOk="0">
                  <a:moveTo>
                    <a:pt x="2239" y="0"/>
                  </a:moveTo>
                  <a:cubicBezTo>
                    <a:pt x="1429" y="1477"/>
                    <a:pt x="405" y="2143"/>
                    <a:pt x="0" y="2310"/>
                  </a:cubicBezTo>
                  <a:cubicBezTo>
                    <a:pt x="119" y="2525"/>
                    <a:pt x="286" y="2739"/>
                    <a:pt x="453" y="2882"/>
                  </a:cubicBezTo>
                  <a:cubicBezTo>
                    <a:pt x="572" y="2810"/>
                    <a:pt x="929" y="2667"/>
                    <a:pt x="1358" y="2334"/>
                  </a:cubicBezTo>
                  <a:cubicBezTo>
                    <a:pt x="1977" y="1834"/>
                    <a:pt x="2477" y="1191"/>
                    <a:pt x="2810" y="405"/>
                  </a:cubicBezTo>
                  <a:cubicBezTo>
                    <a:pt x="2620" y="238"/>
                    <a:pt x="2453" y="72"/>
                    <a:pt x="2239" y="0"/>
                  </a:cubicBezTo>
                  <a:close/>
                </a:path>
              </a:pathLst>
            </a:cu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220" name="Google Shape;220;p24"/>
            <p:cNvSpPr/>
            <p:nvPr/>
          </p:nvSpPr>
          <p:spPr>
            <a:xfrm>
              <a:off x="889628" y="3049813"/>
              <a:ext cx="73921" cy="78999"/>
            </a:xfrm>
            <a:custGeom>
              <a:avLst/>
              <a:gdLst/>
              <a:ahLst/>
              <a:cxnLst/>
              <a:rect l="l" t="t" r="r" b="b"/>
              <a:pathLst>
                <a:path w="2096" h="2240" extrusionOk="0">
                  <a:moveTo>
                    <a:pt x="2024" y="1"/>
                  </a:moveTo>
                  <a:cubicBezTo>
                    <a:pt x="1405" y="1191"/>
                    <a:pt x="524" y="1834"/>
                    <a:pt x="0" y="2168"/>
                  </a:cubicBezTo>
                  <a:cubicBezTo>
                    <a:pt x="119" y="2192"/>
                    <a:pt x="262" y="2239"/>
                    <a:pt x="405" y="2239"/>
                  </a:cubicBezTo>
                  <a:cubicBezTo>
                    <a:pt x="1358" y="2239"/>
                    <a:pt x="2096" y="1453"/>
                    <a:pt x="2096" y="501"/>
                  </a:cubicBezTo>
                  <a:cubicBezTo>
                    <a:pt x="2096" y="286"/>
                    <a:pt x="2072" y="144"/>
                    <a:pt x="2024" y="1"/>
                  </a:cubicBezTo>
                  <a:close/>
                </a:path>
              </a:pathLst>
            </a:cu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221" name="Google Shape;221;p24"/>
            <p:cNvSpPr/>
            <p:nvPr/>
          </p:nvSpPr>
          <p:spPr>
            <a:xfrm>
              <a:off x="843428" y="3005306"/>
              <a:ext cx="62177" cy="65527"/>
            </a:xfrm>
            <a:custGeom>
              <a:avLst/>
              <a:gdLst/>
              <a:ahLst/>
              <a:cxnLst/>
              <a:rect l="l" t="t" r="r" b="b"/>
              <a:pathLst>
                <a:path w="1763" h="1858" extrusionOk="0">
                  <a:moveTo>
                    <a:pt x="1691" y="0"/>
                  </a:moveTo>
                  <a:cubicBezTo>
                    <a:pt x="739" y="0"/>
                    <a:pt x="0" y="786"/>
                    <a:pt x="0" y="1739"/>
                  </a:cubicBezTo>
                  <a:lnTo>
                    <a:pt x="0" y="1858"/>
                  </a:lnTo>
                  <a:cubicBezTo>
                    <a:pt x="358" y="1644"/>
                    <a:pt x="1120" y="1072"/>
                    <a:pt x="1763" y="0"/>
                  </a:cubicBezTo>
                  <a:close/>
                </a:path>
              </a:pathLst>
            </a:cu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grpSp>
      <p:grpSp>
        <p:nvGrpSpPr>
          <p:cNvPr id="222" name="Google Shape;222;p24"/>
          <p:cNvGrpSpPr/>
          <p:nvPr/>
        </p:nvGrpSpPr>
        <p:grpSpPr>
          <a:xfrm>
            <a:off x="4326342" y="1735891"/>
            <a:ext cx="437406" cy="390036"/>
            <a:chOff x="3971973" y="3490057"/>
            <a:chExt cx="381347" cy="340049"/>
          </a:xfrm>
        </p:grpSpPr>
        <p:sp>
          <p:nvSpPr>
            <p:cNvPr id="223" name="Google Shape;223;p24"/>
            <p:cNvSpPr/>
            <p:nvPr/>
          </p:nvSpPr>
          <p:spPr>
            <a:xfrm>
              <a:off x="4295305" y="3533578"/>
              <a:ext cx="58015" cy="117582"/>
            </a:xfrm>
            <a:custGeom>
              <a:avLst/>
              <a:gdLst/>
              <a:ahLst/>
              <a:cxnLst/>
              <a:rect l="l" t="t" r="r" b="b"/>
              <a:pathLst>
                <a:path w="1645" h="3334" extrusionOk="0">
                  <a:moveTo>
                    <a:pt x="1" y="1"/>
                  </a:moveTo>
                  <a:lnTo>
                    <a:pt x="1" y="3311"/>
                  </a:lnTo>
                  <a:cubicBezTo>
                    <a:pt x="39" y="3326"/>
                    <a:pt x="79" y="3334"/>
                    <a:pt x="119" y="3334"/>
                  </a:cubicBezTo>
                  <a:cubicBezTo>
                    <a:pt x="206" y="3334"/>
                    <a:pt x="293" y="3297"/>
                    <a:pt x="358" y="3216"/>
                  </a:cubicBezTo>
                  <a:lnTo>
                    <a:pt x="1549" y="1906"/>
                  </a:lnTo>
                  <a:cubicBezTo>
                    <a:pt x="1644" y="1811"/>
                    <a:pt x="1644" y="1620"/>
                    <a:pt x="1525" y="1501"/>
                  </a:cubicBezTo>
                  <a:lnTo>
                    <a:pt x="1" y="1"/>
                  </a:lnTo>
                  <a:close/>
                </a:path>
              </a:pathLst>
            </a:cu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224" name="Google Shape;224;p24"/>
            <p:cNvSpPr/>
            <p:nvPr/>
          </p:nvSpPr>
          <p:spPr>
            <a:xfrm>
              <a:off x="4135755" y="3555408"/>
              <a:ext cx="51244" cy="274699"/>
            </a:xfrm>
            <a:custGeom>
              <a:avLst/>
              <a:gdLst/>
              <a:ahLst/>
              <a:cxnLst/>
              <a:rect l="l" t="t" r="r" b="b"/>
              <a:pathLst>
                <a:path w="1453" h="7789" extrusionOk="0">
                  <a:moveTo>
                    <a:pt x="1453" y="1"/>
                  </a:moveTo>
                  <a:cubicBezTo>
                    <a:pt x="1286" y="168"/>
                    <a:pt x="1000" y="239"/>
                    <a:pt x="738" y="239"/>
                  </a:cubicBezTo>
                  <a:cubicBezTo>
                    <a:pt x="476" y="239"/>
                    <a:pt x="215" y="168"/>
                    <a:pt x="0" y="49"/>
                  </a:cubicBezTo>
                  <a:lnTo>
                    <a:pt x="0" y="7788"/>
                  </a:lnTo>
                  <a:lnTo>
                    <a:pt x="1453" y="7788"/>
                  </a:lnTo>
                  <a:lnTo>
                    <a:pt x="1453" y="1"/>
                  </a:lnTo>
                  <a:close/>
                </a:path>
              </a:pathLst>
            </a:cu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225" name="Google Shape;225;p24"/>
            <p:cNvSpPr/>
            <p:nvPr/>
          </p:nvSpPr>
          <p:spPr>
            <a:xfrm>
              <a:off x="3971973" y="3534424"/>
              <a:ext cx="58826" cy="117088"/>
            </a:xfrm>
            <a:custGeom>
              <a:avLst/>
              <a:gdLst/>
              <a:ahLst/>
              <a:cxnLst/>
              <a:rect l="l" t="t" r="r" b="b"/>
              <a:pathLst>
                <a:path w="1668" h="3320" extrusionOk="0">
                  <a:moveTo>
                    <a:pt x="1667" y="1"/>
                  </a:moveTo>
                  <a:lnTo>
                    <a:pt x="119" y="1477"/>
                  </a:lnTo>
                  <a:cubicBezTo>
                    <a:pt x="0" y="1596"/>
                    <a:pt x="0" y="1763"/>
                    <a:pt x="119" y="1906"/>
                  </a:cubicBezTo>
                  <a:lnTo>
                    <a:pt x="1310" y="3215"/>
                  </a:lnTo>
                  <a:cubicBezTo>
                    <a:pt x="1383" y="3288"/>
                    <a:pt x="1484" y="3319"/>
                    <a:pt x="1580" y="3319"/>
                  </a:cubicBezTo>
                  <a:cubicBezTo>
                    <a:pt x="1610" y="3319"/>
                    <a:pt x="1639" y="3316"/>
                    <a:pt x="1667" y="3311"/>
                  </a:cubicBezTo>
                  <a:lnTo>
                    <a:pt x="1667" y="1"/>
                  </a:lnTo>
                  <a:close/>
                </a:path>
              </a:pathLst>
            </a:cu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226" name="Google Shape;226;p24"/>
            <p:cNvSpPr/>
            <p:nvPr/>
          </p:nvSpPr>
          <p:spPr>
            <a:xfrm>
              <a:off x="4053440" y="3490057"/>
              <a:ext cx="222608" cy="340049"/>
            </a:xfrm>
            <a:custGeom>
              <a:avLst/>
              <a:gdLst/>
              <a:ahLst/>
              <a:cxnLst/>
              <a:rect l="l" t="t" r="r" b="b"/>
              <a:pathLst>
                <a:path w="6312" h="9642" extrusionOk="0">
                  <a:moveTo>
                    <a:pt x="2116" y="1"/>
                  </a:moveTo>
                  <a:cubicBezTo>
                    <a:pt x="2069" y="1"/>
                    <a:pt x="2022" y="14"/>
                    <a:pt x="1977" y="44"/>
                  </a:cubicBezTo>
                  <a:lnTo>
                    <a:pt x="1525" y="282"/>
                  </a:lnTo>
                  <a:cubicBezTo>
                    <a:pt x="1501" y="282"/>
                    <a:pt x="1501" y="306"/>
                    <a:pt x="1501" y="306"/>
                  </a:cubicBezTo>
                  <a:lnTo>
                    <a:pt x="1239" y="306"/>
                  </a:lnTo>
                  <a:cubicBezTo>
                    <a:pt x="786" y="354"/>
                    <a:pt x="358" y="473"/>
                    <a:pt x="0" y="711"/>
                  </a:cubicBezTo>
                  <a:lnTo>
                    <a:pt x="0" y="4092"/>
                  </a:lnTo>
                  <a:lnTo>
                    <a:pt x="191" y="3950"/>
                  </a:lnTo>
                  <a:lnTo>
                    <a:pt x="191" y="9332"/>
                  </a:lnTo>
                  <a:cubicBezTo>
                    <a:pt x="239" y="9522"/>
                    <a:pt x="572" y="9641"/>
                    <a:pt x="572" y="9641"/>
                  </a:cubicBezTo>
                  <a:lnTo>
                    <a:pt x="1763" y="9641"/>
                  </a:lnTo>
                  <a:lnTo>
                    <a:pt x="1763" y="854"/>
                  </a:lnTo>
                  <a:cubicBezTo>
                    <a:pt x="1786" y="854"/>
                    <a:pt x="1834" y="830"/>
                    <a:pt x="1882" y="830"/>
                  </a:cubicBezTo>
                  <a:lnTo>
                    <a:pt x="2334" y="592"/>
                  </a:lnTo>
                  <a:lnTo>
                    <a:pt x="2358" y="544"/>
                  </a:lnTo>
                  <a:cubicBezTo>
                    <a:pt x="2382" y="616"/>
                    <a:pt x="2429" y="663"/>
                    <a:pt x="2429" y="735"/>
                  </a:cubicBezTo>
                  <a:cubicBezTo>
                    <a:pt x="2429" y="1139"/>
                    <a:pt x="2739" y="1473"/>
                    <a:pt x="3168" y="1473"/>
                  </a:cubicBezTo>
                  <a:cubicBezTo>
                    <a:pt x="3573" y="1473"/>
                    <a:pt x="3906" y="1139"/>
                    <a:pt x="3906" y="735"/>
                  </a:cubicBezTo>
                  <a:cubicBezTo>
                    <a:pt x="3906" y="663"/>
                    <a:pt x="3930" y="616"/>
                    <a:pt x="3954" y="544"/>
                  </a:cubicBezTo>
                  <a:lnTo>
                    <a:pt x="4001" y="592"/>
                  </a:lnTo>
                  <a:lnTo>
                    <a:pt x="4454" y="830"/>
                  </a:lnTo>
                  <a:cubicBezTo>
                    <a:pt x="4478" y="854"/>
                    <a:pt x="4501" y="854"/>
                    <a:pt x="4549" y="854"/>
                  </a:cubicBezTo>
                  <a:lnTo>
                    <a:pt x="4549" y="9641"/>
                  </a:lnTo>
                  <a:lnTo>
                    <a:pt x="5716" y="9641"/>
                  </a:lnTo>
                  <a:cubicBezTo>
                    <a:pt x="5906" y="9641"/>
                    <a:pt x="6049" y="9474"/>
                    <a:pt x="6049" y="9332"/>
                  </a:cubicBezTo>
                  <a:lnTo>
                    <a:pt x="6145" y="3950"/>
                  </a:lnTo>
                  <a:lnTo>
                    <a:pt x="6311" y="4092"/>
                  </a:lnTo>
                  <a:lnTo>
                    <a:pt x="6311" y="711"/>
                  </a:lnTo>
                  <a:cubicBezTo>
                    <a:pt x="5835" y="425"/>
                    <a:pt x="5406" y="306"/>
                    <a:pt x="4930" y="306"/>
                  </a:cubicBezTo>
                  <a:lnTo>
                    <a:pt x="4692" y="306"/>
                  </a:lnTo>
                  <a:cubicBezTo>
                    <a:pt x="4692" y="306"/>
                    <a:pt x="4644" y="306"/>
                    <a:pt x="4644" y="282"/>
                  </a:cubicBezTo>
                  <a:lnTo>
                    <a:pt x="4216" y="44"/>
                  </a:lnTo>
                  <a:cubicBezTo>
                    <a:pt x="4163" y="14"/>
                    <a:pt x="4109" y="1"/>
                    <a:pt x="4056" y="1"/>
                  </a:cubicBezTo>
                  <a:cubicBezTo>
                    <a:pt x="3941" y="1"/>
                    <a:pt x="3836" y="65"/>
                    <a:pt x="3787" y="163"/>
                  </a:cubicBezTo>
                  <a:cubicBezTo>
                    <a:pt x="3763" y="211"/>
                    <a:pt x="3763" y="282"/>
                    <a:pt x="3763" y="306"/>
                  </a:cubicBezTo>
                  <a:lnTo>
                    <a:pt x="2429" y="306"/>
                  </a:lnTo>
                  <a:cubicBezTo>
                    <a:pt x="2429" y="282"/>
                    <a:pt x="2429" y="211"/>
                    <a:pt x="2382" y="163"/>
                  </a:cubicBezTo>
                  <a:cubicBezTo>
                    <a:pt x="2316" y="65"/>
                    <a:pt x="2217" y="1"/>
                    <a:pt x="2116" y="1"/>
                  </a:cubicBezTo>
                  <a:close/>
                </a:path>
              </a:pathLst>
            </a:cu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grpSp>
      <p:grpSp>
        <p:nvGrpSpPr>
          <p:cNvPr id="227" name="Google Shape;227;p24"/>
          <p:cNvGrpSpPr/>
          <p:nvPr/>
        </p:nvGrpSpPr>
        <p:grpSpPr>
          <a:xfrm>
            <a:off x="7149302" y="1755105"/>
            <a:ext cx="438376" cy="351617"/>
            <a:chOff x="7239930" y="2290575"/>
            <a:chExt cx="382194" cy="306580"/>
          </a:xfrm>
        </p:grpSpPr>
        <p:sp>
          <p:nvSpPr>
            <p:cNvPr id="228" name="Google Shape;228;p24"/>
            <p:cNvSpPr/>
            <p:nvPr/>
          </p:nvSpPr>
          <p:spPr>
            <a:xfrm>
              <a:off x="7352468" y="2290575"/>
              <a:ext cx="37842" cy="44543"/>
            </a:xfrm>
            <a:custGeom>
              <a:avLst/>
              <a:gdLst/>
              <a:ahLst/>
              <a:cxnLst/>
              <a:rect l="l" t="t" r="r" b="b"/>
              <a:pathLst>
                <a:path w="1073" h="1263" extrusionOk="0">
                  <a:moveTo>
                    <a:pt x="1" y="0"/>
                  </a:moveTo>
                  <a:lnTo>
                    <a:pt x="1" y="24"/>
                  </a:lnTo>
                  <a:lnTo>
                    <a:pt x="1" y="1263"/>
                  </a:lnTo>
                  <a:lnTo>
                    <a:pt x="1072" y="1263"/>
                  </a:lnTo>
                  <a:lnTo>
                    <a:pt x="1072" y="24"/>
                  </a:lnTo>
                  <a:lnTo>
                    <a:pt x="1072" y="0"/>
                  </a:lnTo>
                  <a:close/>
                </a:path>
              </a:pathLst>
            </a:cu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229" name="Google Shape;229;p24"/>
            <p:cNvSpPr/>
            <p:nvPr/>
          </p:nvSpPr>
          <p:spPr>
            <a:xfrm>
              <a:off x="7412106" y="2290575"/>
              <a:ext cx="37842" cy="44543"/>
            </a:xfrm>
            <a:custGeom>
              <a:avLst/>
              <a:gdLst/>
              <a:ahLst/>
              <a:cxnLst/>
              <a:rect l="l" t="t" r="r" b="b"/>
              <a:pathLst>
                <a:path w="1073" h="1263" extrusionOk="0">
                  <a:moveTo>
                    <a:pt x="1" y="0"/>
                  </a:moveTo>
                  <a:lnTo>
                    <a:pt x="1" y="24"/>
                  </a:lnTo>
                  <a:lnTo>
                    <a:pt x="1" y="1263"/>
                  </a:lnTo>
                  <a:lnTo>
                    <a:pt x="1072" y="1263"/>
                  </a:lnTo>
                  <a:lnTo>
                    <a:pt x="1072" y="24"/>
                  </a:lnTo>
                  <a:lnTo>
                    <a:pt x="1072" y="0"/>
                  </a:lnTo>
                  <a:close/>
                </a:path>
              </a:pathLst>
            </a:cu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230" name="Google Shape;230;p24"/>
            <p:cNvSpPr/>
            <p:nvPr/>
          </p:nvSpPr>
          <p:spPr>
            <a:xfrm>
              <a:off x="7533038" y="2292267"/>
              <a:ext cx="39535" cy="44543"/>
            </a:xfrm>
            <a:custGeom>
              <a:avLst/>
              <a:gdLst/>
              <a:ahLst/>
              <a:cxnLst/>
              <a:rect l="l" t="t" r="r" b="b"/>
              <a:pathLst>
                <a:path w="1121" h="1263" extrusionOk="0">
                  <a:moveTo>
                    <a:pt x="1" y="0"/>
                  </a:moveTo>
                  <a:lnTo>
                    <a:pt x="1" y="48"/>
                  </a:lnTo>
                  <a:lnTo>
                    <a:pt x="1" y="1262"/>
                  </a:lnTo>
                  <a:lnTo>
                    <a:pt x="1120" y="1262"/>
                  </a:lnTo>
                  <a:lnTo>
                    <a:pt x="1120" y="1238"/>
                  </a:lnTo>
                  <a:lnTo>
                    <a:pt x="882" y="238"/>
                  </a:lnTo>
                  <a:cubicBezTo>
                    <a:pt x="858" y="95"/>
                    <a:pt x="739" y="0"/>
                    <a:pt x="596" y="0"/>
                  </a:cubicBezTo>
                  <a:close/>
                </a:path>
              </a:pathLst>
            </a:cu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231" name="Google Shape;231;p24"/>
            <p:cNvSpPr/>
            <p:nvPr/>
          </p:nvSpPr>
          <p:spPr>
            <a:xfrm>
              <a:off x="7239930" y="2357759"/>
              <a:ext cx="382194" cy="239396"/>
            </a:xfrm>
            <a:custGeom>
              <a:avLst/>
              <a:gdLst/>
              <a:ahLst/>
              <a:cxnLst/>
              <a:rect l="l" t="t" r="r" b="b"/>
              <a:pathLst>
                <a:path w="10837" h="6788" extrusionOk="0">
                  <a:moveTo>
                    <a:pt x="9091" y="3544"/>
                  </a:moveTo>
                  <a:cubicBezTo>
                    <a:pt x="9109" y="3544"/>
                    <a:pt x="9127" y="3546"/>
                    <a:pt x="9145" y="3549"/>
                  </a:cubicBezTo>
                  <a:cubicBezTo>
                    <a:pt x="9264" y="3549"/>
                    <a:pt x="9383" y="3668"/>
                    <a:pt x="9407" y="3787"/>
                  </a:cubicBezTo>
                  <a:lnTo>
                    <a:pt x="9645" y="4835"/>
                  </a:lnTo>
                  <a:cubicBezTo>
                    <a:pt x="9645" y="4978"/>
                    <a:pt x="9526" y="5121"/>
                    <a:pt x="9383" y="5192"/>
                  </a:cubicBezTo>
                  <a:lnTo>
                    <a:pt x="9312" y="5192"/>
                  </a:lnTo>
                  <a:cubicBezTo>
                    <a:pt x="9169" y="5192"/>
                    <a:pt x="9050" y="5097"/>
                    <a:pt x="9026" y="4930"/>
                  </a:cubicBezTo>
                  <a:lnTo>
                    <a:pt x="8955" y="4644"/>
                  </a:lnTo>
                  <a:cubicBezTo>
                    <a:pt x="8919" y="4656"/>
                    <a:pt x="8883" y="4662"/>
                    <a:pt x="8845" y="4662"/>
                  </a:cubicBezTo>
                  <a:cubicBezTo>
                    <a:pt x="8806" y="4662"/>
                    <a:pt x="8764" y="4656"/>
                    <a:pt x="8717" y="4644"/>
                  </a:cubicBezTo>
                  <a:cubicBezTo>
                    <a:pt x="8574" y="4597"/>
                    <a:pt x="8478" y="4382"/>
                    <a:pt x="8574" y="4240"/>
                  </a:cubicBezTo>
                  <a:lnTo>
                    <a:pt x="8812" y="3716"/>
                  </a:lnTo>
                  <a:cubicBezTo>
                    <a:pt x="8874" y="3612"/>
                    <a:pt x="8972" y="3544"/>
                    <a:pt x="9091" y="3544"/>
                  </a:cubicBezTo>
                  <a:close/>
                  <a:moveTo>
                    <a:pt x="1263" y="1"/>
                  </a:moveTo>
                  <a:lnTo>
                    <a:pt x="72" y="4906"/>
                  </a:lnTo>
                  <a:cubicBezTo>
                    <a:pt x="1" y="5192"/>
                    <a:pt x="24" y="5454"/>
                    <a:pt x="191" y="5668"/>
                  </a:cubicBezTo>
                  <a:cubicBezTo>
                    <a:pt x="334" y="5907"/>
                    <a:pt x="548" y="6049"/>
                    <a:pt x="810" y="6097"/>
                  </a:cubicBezTo>
                  <a:lnTo>
                    <a:pt x="3573" y="6764"/>
                  </a:lnTo>
                  <a:cubicBezTo>
                    <a:pt x="3668" y="6788"/>
                    <a:pt x="3716" y="6788"/>
                    <a:pt x="3811" y="6788"/>
                  </a:cubicBezTo>
                  <a:cubicBezTo>
                    <a:pt x="4001" y="6788"/>
                    <a:pt x="4168" y="6740"/>
                    <a:pt x="4311" y="6645"/>
                  </a:cubicBezTo>
                  <a:cubicBezTo>
                    <a:pt x="4549" y="6502"/>
                    <a:pt x="4716" y="6288"/>
                    <a:pt x="4763" y="6026"/>
                  </a:cubicBezTo>
                  <a:lnTo>
                    <a:pt x="5430" y="3287"/>
                  </a:lnTo>
                  <a:lnTo>
                    <a:pt x="6073" y="6026"/>
                  </a:lnTo>
                  <a:cubicBezTo>
                    <a:pt x="6145" y="6288"/>
                    <a:pt x="6288" y="6502"/>
                    <a:pt x="6526" y="6645"/>
                  </a:cubicBezTo>
                  <a:cubicBezTo>
                    <a:pt x="6692" y="6744"/>
                    <a:pt x="6869" y="6786"/>
                    <a:pt x="7042" y="6786"/>
                  </a:cubicBezTo>
                  <a:cubicBezTo>
                    <a:pt x="7118" y="6786"/>
                    <a:pt x="7192" y="6778"/>
                    <a:pt x="7264" y="6764"/>
                  </a:cubicBezTo>
                  <a:lnTo>
                    <a:pt x="10026" y="6097"/>
                  </a:lnTo>
                  <a:cubicBezTo>
                    <a:pt x="10312" y="6049"/>
                    <a:pt x="10503" y="5907"/>
                    <a:pt x="10669" y="5668"/>
                  </a:cubicBezTo>
                  <a:cubicBezTo>
                    <a:pt x="10789" y="5430"/>
                    <a:pt x="10836" y="5145"/>
                    <a:pt x="10789" y="4906"/>
                  </a:cubicBezTo>
                  <a:lnTo>
                    <a:pt x="9598" y="1"/>
                  </a:lnTo>
                  <a:close/>
                </a:path>
              </a:pathLst>
            </a:cu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232" name="Google Shape;232;p24"/>
            <p:cNvSpPr/>
            <p:nvPr/>
          </p:nvSpPr>
          <p:spPr>
            <a:xfrm>
              <a:off x="7471743" y="2290575"/>
              <a:ext cx="37807" cy="44543"/>
            </a:xfrm>
            <a:custGeom>
              <a:avLst/>
              <a:gdLst/>
              <a:ahLst/>
              <a:cxnLst/>
              <a:rect l="l" t="t" r="r" b="b"/>
              <a:pathLst>
                <a:path w="1072" h="1263" extrusionOk="0">
                  <a:moveTo>
                    <a:pt x="0" y="0"/>
                  </a:moveTo>
                  <a:lnTo>
                    <a:pt x="0" y="24"/>
                  </a:lnTo>
                  <a:lnTo>
                    <a:pt x="0" y="1263"/>
                  </a:lnTo>
                  <a:lnTo>
                    <a:pt x="1072" y="1263"/>
                  </a:lnTo>
                  <a:lnTo>
                    <a:pt x="1072" y="24"/>
                  </a:lnTo>
                  <a:lnTo>
                    <a:pt x="1072" y="0"/>
                  </a:lnTo>
                  <a:close/>
                </a:path>
              </a:pathLst>
            </a:cu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233" name="Google Shape;233;p24"/>
            <p:cNvSpPr/>
            <p:nvPr/>
          </p:nvSpPr>
          <p:spPr>
            <a:xfrm>
              <a:off x="7290327" y="2290575"/>
              <a:ext cx="41192" cy="44543"/>
            </a:xfrm>
            <a:custGeom>
              <a:avLst/>
              <a:gdLst/>
              <a:ahLst/>
              <a:cxnLst/>
              <a:rect l="l" t="t" r="r" b="b"/>
              <a:pathLst>
                <a:path w="1168" h="1263" extrusionOk="0">
                  <a:moveTo>
                    <a:pt x="548" y="0"/>
                  </a:moveTo>
                  <a:lnTo>
                    <a:pt x="548" y="24"/>
                  </a:lnTo>
                  <a:cubicBezTo>
                    <a:pt x="381" y="24"/>
                    <a:pt x="262" y="120"/>
                    <a:pt x="239" y="262"/>
                  </a:cubicBezTo>
                  <a:lnTo>
                    <a:pt x="0" y="1263"/>
                  </a:lnTo>
                  <a:lnTo>
                    <a:pt x="1167" y="1263"/>
                  </a:lnTo>
                  <a:lnTo>
                    <a:pt x="1167" y="24"/>
                  </a:lnTo>
                  <a:lnTo>
                    <a:pt x="1167" y="0"/>
                  </a:lnTo>
                  <a:close/>
                </a:path>
              </a:pathLst>
            </a:cu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grpSp>
      <p:sp>
        <p:nvSpPr>
          <p:cNvPr id="234" name="Google Shape;234;p24"/>
          <p:cNvSpPr txBox="1"/>
          <p:nvPr/>
        </p:nvSpPr>
        <p:spPr>
          <a:xfrm>
            <a:off x="3260700" y="2370150"/>
            <a:ext cx="2595600" cy="34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212121"/>
                </a:solidFill>
                <a:latin typeface="Times New Roman"/>
                <a:ea typeface="Times New Roman"/>
                <a:cs typeface="Times New Roman"/>
                <a:sym typeface="Times New Roman"/>
              </a:rPr>
              <a:t>Feature Selection and Engineering</a:t>
            </a:r>
            <a:endParaRPr b="1">
              <a:solidFill>
                <a:srgbClr val="212121"/>
              </a:solidFill>
              <a:latin typeface="Times New Roman"/>
              <a:ea typeface="Times New Roman"/>
              <a:cs typeface="Times New Roman"/>
              <a:sym typeface="Times New Roman"/>
            </a:endParaRPr>
          </a:p>
        </p:txBody>
      </p:sp>
      <p:sp>
        <p:nvSpPr>
          <p:cNvPr id="235" name="Google Shape;235;p24"/>
          <p:cNvSpPr txBox="1"/>
          <p:nvPr/>
        </p:nvSpPr>
        <p:spPr>
          <a:xfrm>
            <a:off x="6057175" y="2370150"/>
            <a:ext cx="2595600" cy="34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212121"/>
                </a:solidFill>
                <a:latin typeface="Times New Roman"/>
                <a:ea typeface="Times New Roman"/>
                <a:cs typeface="Times New Roman"/>
                <a:sym typeface="Times New Roman"/>
              </a:rPr>
              <a:t>Model Training and Evaluation</a:t>
            </a:r>
            <a:endParaRPr b="1">
              <a:solidFill>
                <a:srgbClr val="212121"/>
              </a:solidFill>
              <a:latin typeface="Times New Roman"/>
              <a:ea typeface="Times New Roman"/>
              <a:cs typeface="Times New Roman"/>
              <a:sym typeface="Times New Roman"/>
            </a:endParaRPr>
          </a:p>
        </p:txBody>
      </p:sp>
      <p:sp>
        <p:nvSpPr>
          <p:cNvPr id="236" name="Google Shape;236;p24"/>
          <p:cNvSpPr txBox="1"/>
          <p:nvPr/>
        </p:nvSpPr>
        <p:spPr>
          <a:xfrm>
            <a:off x="3260700" y="2794325"/>
            <a:ext cx="2595600" cy="1308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1000"/>
              </a:spcAft>
              <a:buNone/>
            </a:pPr>
            <a:r>
              <a:rPr lang="en">
                <a:solidFill>
                  <a:schemeClr val="dk1"/>
                </a:solidFill>
                <a:latin typeface="Times New Roman"/>
                <a:ea typeface="Times New Roman"/>
                <a:cs typeface="Times New Roman"/>
                <a:sym typeface="Times New Roman"/>
              </a:rPr>
              <a:t>Select important match features such as home advantage, team form, player injuries, and head-to-head results</a:t>
            </a:r>
            <a:endParaRPr>
              <a:solidFill>
                <a:srgbClr val="212121"/>
              </a:solidFill>
              <a:latin typeface="Times New Roman"/>
              <a:ea typeface="Times New Roman"/>
              <a:cs typeface="Times New Roman"/>
              <a:sym typeface="Times New Roman"/>
            </a:endParaRPr>
          </a:p>
        </p:txBody>
      </p:sp>
      <p:sp>
        <p:nvSpPr>
          <p:cNvPr id="237" name="Google Shape;237;p24"/>
          <p:cNvSpPr txBox="1"/>
          <p:nvPr/>
        </p:nvSpPr>
        <p:spPr>
          <a:xfrm>
            <a:off x="6084175" y="2794328"/>
            <a:ext cx="2595600" cy="1167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200"/>
              </a:spcBef>
              <a:spcAft>
                <a:spcPts val="1200"/>
              </a:spcAft>
              <a:buNone/>
            </a:pPr>
            <a:r>
              <a:rPr lang="en">
                <a:solidFill>
                  <a:schemeClr val="dk1"/>
                </a:solidFill>
                <a:latin typeface="Times New Roman"/>
                <a:ea typeface="Times New Roman"/>
                <a:cs typeface="Times New Roman"/>
                <a:sym typeface="Times New Roman"/>
              </a:rPr>
              <a:t>Train the Random Forest model and evaluate its performance using metrics like accuracy, precision, and recall</a:t>
            </a:r>
            <a:endParaRPr>
              <a:solidFill>
                <a:srgbClr val="212121"/>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grpSp>
        <p:nvGrpSpPr>
          <p:cNvPr id="242" name="Google Shape;242;p25"/>
          <p:cNvGrpSpPr/>
          <p:nvPr/>
        </p:nvGrpSpPr>
        <p:grpSpPr>
          <a:xfrm>
            <a:off x="7291296" y="-7"/>
            <a:ext cx="1852709" cy="1236281"/>
            <a:chOff x="3471133" y="956682"/>
            <a:chExt cx="4698729" cy="3256800"/>
          </a:xfrm>
        </p:grpSpPr>
        <p:sp>
          <p:nvSpPr>
            <p:cNvPr id="243" name="Google Shape;243;p25"/>
            <p:cNvSpPr/>
            <p:nvPr/>
          </p:nvSpPr>
          <p:spPr>
            <a:xfrm>
              <a:off x="3471133" y="956682"/>
              <a:ext cx="2894700" cy="3256800"/>
            </a:xfrm>
            <a:prstGeom prst="chevron">
              <a:avLst>
                <a:gd name="adj" fmla="val 50000"/>
              </a:avLst>
            </a:prstGeom>
            <a:solidFill>
              <a:srgbClr val="212121">
                <a:alpha val="3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5"/>
            <p:cNvSpPr/>
            <p:nvPr/>
          </p:nvSpPr>
          <p:spPr>
            <a:xfrm>
              <a:off x="5275162" y="956682"/>
              <a:ext cx="2894700" cy="3256800"/>
            </a:xfrm>
            <a:prstGeom prst="chevron">
              <a:avLst>
                <a:gd name="adj" fmla="val 50000"/>
              </a:avLst>
            </a:prstGeom>
            <a:solidFill>
              <a:srgbClr val="F06F65">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 name="Google Shape;245;p25"/>
          <p:cNvGrpSpPr/>
          <p:nvPr/>
        </p:nvGrpSpPr>
        <p:grpSpPr>
          <a:xfrm>
            <a:off x="5155" y="4163951"/>
            <a:ext cx="1950442" cy="1308908"/>
            <a:chOff x="3471133" y="956682"/>
            <a:chExt cx="4698729" cy="3256800"/>
          </a:xfrm>
        </p:grpSpPr>
        <p:sp>
          <p:nvSpPr>
            <p:cNvPr id="246" name="Google Shape;246;p25"/>
            <p:cNvSpPr/>
            <p:nvPr/>
          </p:nvSpPr>
          <p:spPr>
            <a:xfrm>
              <a:off x="3471133" y="956682"/>
              <a:ext cx="2894700" cy="3256800"/>
            </a:xfrm>
            <a:prstGeom prst="chevron">
              <a:avLst>
                <a:gd name="adj" fmla="val 50000"/>
              </a:avLst>
            </a:prstGeom>
            <a:solidFill>
              <a:srgbClr val="212121">
                <a:alpha val="3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5"/>
            <p:cNvSpPr/>
            <p:nvPr/>
          </p:nvSpPr>
          <p:spPr>
            <a:xfrm>
              <a:off x="5275162" y="956682"/>
              <a:ext cx="2894700" cy="3256800"/>
            </a:xfrm>
            <a:prstGeom prst="chevron">
              <a:avLst>
                <a:gd name="adj" fmla="val 50000"/>
              </a:avLst>
            </a:prstGeom>
            <a:solidFill>
              <a:srgbClr val="F06F65">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 name="Google Shape;248;p25"/>
          <p:cNvSpPr txBox="1"/>
          <p:nvPr/>
        </p:nvSpPr>
        <p:spPr>
          <a:xfrm>
            <a:off x="713225" y="555875"/>
            <a:ext cx="7717500" cy="46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a:solidFill>
                  <a:schemeClr val="dk1"/>
                </a:solidFill>
                <a:latin typeface="Times New Roman"/>
                <a:ea typeface="Times New Roman"/>
                <a:cs typeface="Times New Roman"/>
                <a:sym typeface="Times New Roman"/>
              </a:rPr>
              <a:t>Phase I - Classical Machine Learning</a:t>
            </a:r>
            <a:endParaRPr sz="3000" b="1">
              <a:solidFill>
                <a:srgbClr val="ED5B50"/>
              </a:solidFill>
              <a:latin typeface="Times New Roman"/>
              <a:ea typeface="Times New Roman"/>
              <a:cs typeface="Times New Roman"/>
              <a:sym typeface="Times New Roman"/>
            </a:endParaRPr>
          </a:p>
        </p:txBody>
      </p:sp>
      <p:sp>
        <p:nvSpPr>
          <p:cNvPr id="249" name="Google Shape;249;p25"/>
          <p:cNvSpPr txBox="1">
            <a:spLocks noGrp="1"/>
          </p:cNvSpPr>
          <p:nvPr>
            <p:ph type="body" idx="1"/>
          </p:nvPr>
        </p:nvSpPr>
        <p:spPr>
          <a:xfrm>
            <a:off x="713225" y="1236275"/>
            <a:ext cx="5040900" cy="221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Font typeface="Arial"/>
              <a:buNone/>
            </a:pPr>
            <a:r>
              <a:rPr lang="en" sz="1600" b="1">
                <a:solidFill>
                  <a:srgbClr val="ED5B50"/>
                </a:solidFill>
                <a:latin typeface="Times New Roman"/>
                <a:ea typeface="Times New Roman"/>
                <a:cs typeface="Times New Roman"/>
                <a:sym typeface="Times New Roman"/>
              </a:rPr>
              <a:t>Task 1: Data Preprocessing and Exploration</a:t>
            </a:r>
            <a:endParaRPr sz="1600" b="1">
              <a:solidFill>
                <a:schemeClr val="dk1"/>
              </a:solidFill>
              <a:latin typeface="Times New Roman"/>
              <a:ea typeface="Times New Roman"/>
              <a:cs typeface="Times New Roman"/>
              <a:sym typeface="Times New Roman"/>
            </a:endParaRPr>
          </a:p>
          <a:p>
            <a:pPr marL="457200" lvl="0" indent="-317500" algn="l" rtl="0">
              <a:lnSpc>
                <a:spcPct val="115000"/>
              </a:lnSpc>
              <a:spcBef>
                <a:spcPts val="1200"/>
              </a:spcBef>
              <a:spcAft>
                <a:spcPts val="0"/>
              </a:spcAft>
              <a:buClr>
                <a:srgbClr val="F06F65"/>
              </a:buClr>
              <a:buSzPts val="1400"/>
              <a:buFont typeface="Times New Roman"/>
              <a:buChar char="●"/>
            </a:pPr>
            <a:r>
              <a:rPr lang="en" sz="1400">
                <a:solidFill>
                  <a:schemeClr val="dk1"/>
                </a:solidFill>
                <a:latin typeface="Times New Roman"/>
                <a:ea typeface="Times New Roman"/>
                <a:cs typeface="Times New Roman"/>
                <a:sym typeface="Times New Roman"/>
              </a:rPr>
              <a:t>Prepare datasets and ensure the column names match for merging</a:t>
            </a:r>
            <a:endParaRPr sz="1400">
              <a:solidFill>
                <a:schemeClr val="dk1"/>
              </a:solidFill>
              <a:latin typeface="Times New Roman"/>
              <a:ea typeface="Times New Roman"/>
              <a:cs typeface="Times New Roman"/>
              <a:sym typeface="Times New Roman"/>
            </a:endParaRPr>
          </a:p>
          <a:p>
            <a:pPr marL="457200" lvl="0" indent="-317500" algn="l" rtl="0">
              <a:lnSpc>
                <a:spcPct val="115000"/>
              </a:lnSpc>
              <a:spcBef>
                <a:spcPts val="0"/>
              </a:spcBef>
              <a:spcAft>
                <a:spcPts val="0"/>
              </a:spcAft>
              <a:buClr>
                <a:srgbClr val="F06F65"/>
              </a:buClr>
              <a:buSzPts val="1400"/>
              <a:buFont typeface="Times New Roman"/>
              <a:buChar char="●"/>
            </a:pPr>
            <a:r>
              <a:rPr lang="en" sz="1400">
                <a:solidFill>
                  <a:schemeClr val="dk1"/>
                </a:solidFill>
                <a:latin typeface="Times New Roman"/>
                <a:ea typeface="Times New Roman"/>
                <a:cs typeface="Times New Roman"/>
                <a:sym typeface="Times New Roman"/>
              </a:rPr>
              <a:t>Rename columns to shorter but meaningful names and apply the renaming</a:t>
            </a:r>
            <a:endParaRPr sz="1400">
              <a:solidFill>
                <a:schemeClr val="dk1"/>
              </a:solidFill>
              <a:latin typeface="Times New Roman"/>
              <a:ea typeface="Times New Roman"/>
              <a:cs typeface="Times New Roman"/>
              <a:sym typeface="Times New Roman"/>
            </a:endParaRPr>
          </a:p>
          <a:p>
            <a:pPr marL="457200" lvl="0" indent="-317500" algn="l" rtl="0">
              <a:lnSpc>
                <a:spcPct val="115000"/>
              </a:lnSpc>
              <a:spcBef>
                <a:spcPts val="0"/>
              </a:spcBef>
              <a:spcAft>
                <a:spcPts val="0"/>
              </a:spcAft>
              <a:buClr>
                <a:srgbClr val="F06F65"/>
              </a:buClr>
              <a:buSzPts val="1400"/>
              <a:buFont typeface="Times New Roman"/>
              <a:buChar char="●"/>
            </a:pPr>
            <a:r>
              <a:rPr lang="en" sz="1400">
                <a:solidFill>
                  <a:schemeClr val="dk1"/>
                </a:solidFill>
                <a:latin typeface="Times New Roman"/>
                <a:ea typeface="Times New Roman"/>
                <a:cs typeface="Times New Roman"/>
                <a:sym typeface="Times New Roman"/>
              </a:rPr>
              <a:t>Select only the specified columns</a:t>
            </a:r>
            <a:endParaRPr sz="1400">
              <a:solidFill>
                <a:schemeClr val="dk1"/>
              </a:solidFill>
              <a:latin typeface="Times New Roman"/>
              <a:ea typeface="Times New Roman"/>
              <a:cs typeface="Times New Roman"/>
              <a:sym typeface="Times New Roman"/>
            </a:endParaRPr>
          </a:p>
          <a:p>
            <a:pPr marL="457200" lvl="0" indent="0" algn="l" rtl="0">
              <a:lnSpc>
                <a:spcPct val="115000"/>
              </a:lnSpc>
              <a:spcBef>
                <a:spcPts val="1000"/>
              </a:spcBef>
              <a:spcAft>
                <a:spcPts val="0"/>
              </a:spcAft>
              <a:buNone/>
            </a:pPr>
            <a:endParaRPr sz="1400">
              <a:solidFill>
                <a:schemeClr val="dk1"/>
              </a:solidFill>
              <a:latin typeface="Times New Roman"/>
              <a:ea typeface="Times New Roman"/>
              <a:cs typeface="Times New Roman"/>
              <a:sym typeface="Times New Roman"/>
            </a:endParaRPr>
          </a:p>
          <a:p>
            <a:pPr marL="0" lvl="0" indent="0" algn="l" rtl="0">
              <a:lnSpc>
                <a:spcPct val="115000"/>
              </a:lnSpc>
              <a:spcBef>
                <a:spcPts val="1000"/>
              </a:spcBef>
              <a:spcAft>
                <a:spcPts val="0"/>
              </a:spcAft>
              <a:buNone/>
            </a:pPr>
            <a:endParaRPr sz="1400">
              <a:solidFill>
                <a:schemeClr val="dk1"/>
              </a:solidFill>
              <a:latin typeface="Times New Roman"/>
              <a:ea typeface="Times New Roman"/>
              <a:cs typeface="Times New Roman"/>
              <a:sym typeface="Times New Roman"/>
            </a:endParaRPr>
          </a:p>
          <a:p>
            <a:pPr marL="0" lvl="0" indent="0" algn="l" rtl="0">
              <a:lnSpc>
                <a:spcPct val="115000"/>
              </a:lnSpc>
              <a:spcBef>
                <a:spcPts val="1000"/>
              </a:spcBef>
              <a:spcAft>
                <a:spcPts val="0"/>
              </a:spcAft>
              <a:buNone/>
            </a:pPr>
            <a:endParaRPr sz="100">
              <a:solidFill>
                <a:schemeClr val="dk1"/>
              </a:solidFill>
              <a:latin typeface="Times New Roman"/>
              <a:ea typeface="Times New Roman"/>
              <a:cs typeface="Times New Roman"/>
              <a:sym typeface="Times New Roman"/>
            </a:endParaRPr>
          </a:p>
          <a:p>
            <a:pPr marL="0" lvl="0" indent="0" algn="l" rtl="0">
              <a:lnSpc>
                <a:spcPct val="115000"/>
              </a:lnSpc>
              <a:spcBef>
                <a:spcPts val="1000"/>
              </a:spcBef>
              <a:spcAft>
                <a:spcPts val="1000"/>
              </a:spcAft>
              <a:buNone/>
            </a:pPr>
            <a:endParaRPr sz="1400">
              <a:solidFill>
                <a:schemeClr val="dk1"/>
              </a:solidFill>
              <a:latin typeface="Times New Roman"/>
              <a:ea typeface="Times New Roman"/>
              <a:cs typeface="Times New Roman"/>
              <a:sym typeface="Times New Roman"/>
            </a:endParaRPr>
          </a:p>
        </p:txBody>
      </p:sp>
      <p:pic>
        <p:nvPicPr>
          <p:cNvPr id="250" name="Google Shape;250;p25"/>
          <p:cNvPicPr preferRelativeResize="0"/>
          <p:nvPr/>
        </p:nvPicPr>
        <p:blipFill>
          <a:blip r:embed="rId3">
            <a:alphaModFix/>
          </a:blip>
          <a:stretch>
            <a:fillRect/>
          </a:stretch>
        </p:blipFill>
        <p:spPr>
          <a:xfrm>
            <a:off x="5754125" y="1611825"/>
            <a:ext cx="3016725" cy="317339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6"/>
          <p:cNvSpPr txBox="1">
            <a:spLocks noGrp="1"/>
          </p:cNvSpPr>
          <p:nvPr>
            <p:ph type="body" idx="1"/>
          </p:nvPr>
        </p:nvSpPr>
        <p:spPr>
          <a:xfrm>
            <a:off x="713225" y="1236275"/>
            <a:ext cx="5994600" cy="97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Font typeface="Arial"/>
              <a:buNone/>
            </a:pPr>
            <a:r>
              <a:rPr lang="en" sz="1600" b="1">
                <a:solidFill>
                  <a:srgbClr val="ED5B50"/>
                </a:solidFill>
                <a:latin typeface="Times New Roman"/>
                <a:ea typeface="Times New Roman"/>
                <a:cs typeface="Times New Roman"/>
                <a:sym typeface="Times New Roman"/>
              </a:rPr>
              <a:t>Task 2: Feature Selection and Engineering</a:t>
            </a:r>
            <a:endParaRPr sz="16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400" b="1">
                <a:solidFill>
                  <a:srgbClr val="ED5B50"/>
                </a:solidFill>
                <a:latin typeface="Times New Roman"/>
                <a:ea typeface="Times New Roman"/>
                <a:cs typeface="Times New Roman"/>
                <a:sym typeface="Times New Roman"/>
              </a:rPr>
              <a:t>Home Attack Strength</a:t>
            </a:r>
            <a:endParaRPr sz="1400" b="1">
              <a:solidFill>
                <a:srgbClr val="ED5B50"/>
              </a:solidFill>
              <a:latin typeface="Times New Roman"/>
              <a:ea typeface="Times New Roman"/>
              <a:cs typeface="Times New Roman"/>
              <a:sym typeface="Times New Roman"/>
            </a:endParaRPr>
          </a:p>
          <a:p>
            <a:pPr marL="457200" lvl="0" indent="-317500" algn="l" rtl="0">
              <a:lnSpc>
                <a:spcPct val="115000"/>
              </a:lnSpc>
              <a:spcBef>
                <a:spcPts val="1000"/>
              </a:spcBef>
              <a:spcAft>
                <a:spcPts val="0"/>
              </a:spcAft>
              <a:buClr>
                <a:srgbClr val="ED5B50"/>
              </a:buClr>
              <a:buSzPts val="1400"/>
              <a:buFont typeface="Times New Roman"/>
              <a:buChar char="●"/>
            </a:pPr>
            <a:r>
              <a:rPr lang="en" sz="1400">
                <a:solidFill>
                  <a:schemeClr val="dk1"/>
                </a:solidFill>
                <a:latin typeface="Times New Roman"/>
                <a:ea typeface="Times New Roman"/>
                <a:cs typeface="Times New Roman"/>
                <a:sym typeface="Times New Roman"/>
              </a:rPr>
              <a:t>The number of goals the home team scores</a:t>
            </a:r>
            <a:endParaRPr sz="1400">
              <a:solidFill>
                <a:schemeClr val="dk1"/>
              </a:solidFill>
              <a:latin typeface="Times New Roman"/>
              <a:ea typeface="Times New Roman"/>
              <a:cs typeface="Times New Roman"/>
              <a:sym typeface="Times New Roman"/>
            </a:endParaRPr>
          </a:p>
          <a:p>
            <a:pPr marL="457200" lvl="0" indent="-317500" algn="l" rtl="0">
              <a:lnSpc>
                <a:spcPct val="115000"/>
              </a:lnSpc>
              <a:spcBef>
                <a:spcPts val="0"/>
              </a:spcBef>
              <a:spcAft>
                <a:spcPts val="0"/>
              </a:spcAft>
              <a:buClr>
                <a:srgbClr val="ED5B50"/>
              </a:buClr>
              <a:buSzPts val="1400"/>
              <a:buFont typeface="Times New Roman"/>
              <a:buChar char="●"/>
            </a:pPr>
            <a:r>
              <a:rPr lang="en" sz="1400">
                <a:solidFill>
                  <a:schemeClr val="dk1"/>
                </a:solidFill>
                <a:latin typeface="Times New Roman"/>
                <a:ea typeface="Times New Roman"/>
                <a:cs typeface="Times New Roman"/>
                <a:sym typeface="Times New Roman"/>
              </a:rPr>
              <a:t>The shot on target / the total shots </a:t>
            </a:r>
            <a:endParaRPr sz="1400">
              <a:solidFill>
                <a:schemeClr val="dk1"/>
              </a:solidFill>
              <a:latin typeface="Times New Roman"/>
              <a:ea typeface="Times New Roman"/>
              <a:cs typeface="Times New Roman"/>
              <a:sym typeface="Times New Roman"/>
            </a:endParaRPr>
          </a:p>
          <a:p>
            <a:pPr marL="457200" lvl="0" indent="0" algn="l" rtl="0">
              <a:lnSpc>
                <a:spcPct val="115000"/>
              </a:lnSpc>
              <a:spcBef>
                <a:spcPts val="1000"/>
              </a:spcBef>
              <a:spcAft>
                <a:spcPts val="0"/>
              </a:spcAft>
              <a:buNone/>
            </a:pPr>
            <a:r>
              <a:rPr lang="en" sz="1400">
                <a:solidFill>
                  <a:schemeClr val="dk1"/>
                </a:solidFill>
                <a:latin typeface="Times New Roman"/>
                <a:ea typeface="Times New Roman"/>
                <a:cs typeface="Times New Roman"/>
                <a:sym typeface="Times New Roman"/>
              </a:rPr>
              <a:t>→ How accurate the team's attacks are</a:t>
            </a:r>
            <a:endParaRPr sz="1400">
              <a:solidFill>
                <a:schemeClr val="dk1"/>
              </a:solidFill>
              <a:latin typeface="Times New Roman"/>
              <a:ea typeface="Times New Roman"/>
              <a:cs typeface="Times New Roman"/>
              <a:sym typeface="Times New Roman"/>
            </a:endParaRPr>
          </a:p>
          <a:p>
            <a:pPr marL="457200" lvl="0" indent="-317500" algn="l" rtl="0">
              <a:lnSpc>
                <a:spcPct val="115000"/>
              </a:lnSpc>
              <a:spcBef>
                <a:spcPts val="1000"/>
              </a:spcBef>
              <a:spcAft>
                <a:spcPts val="0"/>
              </a:spcAft>
              <a:buClr>
                <a:srgbClr val="ED5B50"/>
              </a:buClr>
              <a:buSzPts val="1400"/>
              <a:buFont typeface="Times New Roman"/>
              <a:buChar char="●"/>
            </a:pPr>
            <a:r>
              <a:rPr lang="en" sz="1400">
                <a:solidFill>
                  <a:schemeClr val="dk1"/>
                </a:solidFill>
                <a:latin typeface="Times New Roman"/>
                <a:ea typeface="Times New Roman"/>
                <a:cs typeface="Times New Roman"/>
                <a:sym typeface="Times New Roman"/>
              </a:rPr>
              <a:t>The number of corners </a:t>
            </a:r>
            <a:endParaRPr sz="1400">
              <a:solidFill>
                <a:schemeClr val="dk1"/>
              </a:solidFill>
              <a:latin typeface="Times New Roman"/>
              <a:ea typeface="Times New Roman"/>
              <a:cs typeface="Times New Roman"/>
              <a:sym typeface="Times New Roman"/>
            </a:endParaRPr>
          </a:p>
          <a:p>
            <a:pPr marL="457200" lvl="0" indent="0" algn="l" rtl="0">
              <a:lnSpc>
                <a:spcPct val="115000"/>
              </a:lnSpc>
              <a:spcBef>
                <a:spcPts val="1000"/>
              </a:spcBef>
              <a:spcAft>
                <a:spcPts val="1000"/>
              </a:spcAft>
              <a:buNone/>
            </a:pPr>
            <a:r>
              <a:rPr lang="en" sz="1400">
                <a:solidFill>
                  <a:schemeClr val="dk1"/>
                </a:solidFill>
                <a:latin typeface="Times New Roman"/>
                <a:ea typeface="Times New Roman"/>
                <a:cs typeface="Times New Roman"/>
                <a:sym typeface="Times New Roman"/>
              </a:rPr>
              <a:t>→ Opportunities to create chance</a:t>
            </a:r>
            <a:endParaRPr sz="1400">
              <a:solidFill>
                <a:schemeClr val="dk1"/>
              </a:solidFill>
              <a:latin typeface="Times New Roman"/>
              <a:ea typeface="Times New Roman"/>
              <a:cs typeface="Times New Roman"/>
              <a:sym typeface="Times New Roman"/>
            </a:endParaRPr>
          </a:p>
        </p:txBody>
      </p:sp>
      <p:grpSp>
        <p:nvGrpSpPr>
          <p:cNvPr id="256" name="Google Shape;256;p26"/>
          <p:cNvGrpSpPr/>
          <p:nvPr/>
        </p:nvGrpSpPr>
        <p:grpSpPr>
          <a:xfrm>
            <a:off x="7291296" y="-7"/>
            <a:ext cx="1852709" cy="1236281"/>
            <a:chOff x="3471133" y="956682"/>
            <a:chExt cx="4698729" cy="3256800"/>
          </a:xfrm>
        </p:grpSpPr>
        <p:sp>
          <p:nvSpPr>
            <p:cNvPr id="257" name="Google Shape;257;p26"/>
            <p:cNvSpPr/>
            <p:nvPr/>
          </p:nvSpPr>
          <p:spPr>
            <a:xfrm>
              <a:off x="3471133" y="956682"/>
              <a:ext cx="2894700" cy="3256800"/>
            </a:xfrm>
            <a:prstGeom prst="chevron">
              <a:avLst>
                <a:gd name="adj" fmla="val 50000"/>
              </a:avLst>
            </a:prstGeom>
            <a:solidFill>
              <a:srgbClr val="212121">
                <a:alpha val="3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6"/>
            <p:cNvSpPr/>
            <p:nvPr/>
          </p:nvSpPr>
          <p:spPr>
            <a:xfrm>
              <a:off x="5275162" y="956682"/>
              <a:ext cx="2894700" cy="3256800"/>
            </a:xfrm>
            <a:prstGeom prst="chevron">
              <a:avLst>
                <a:gd name="adj" fmla="val 50000"/>
              </a:avLst>
            </a:prstGeom>
            <a:solidFill>
              <a:srgbClr val="F06F65">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26"/>
          <p:cNvGrpSpPr/>
          <p:nvPr/>
        </p:nvGrpSpPr>
        <p:grpSpPr>
          <a:xfrm>
            <a:off x="5155" y="4163951"/>
            <a:ext cx="1950442" cy="1308908"/>
            <a:chOff x="3471133" y="956682"/>
            <a:chExt cx="4698729" cy="3256800"/>
          </a:xfrm>
        </p:grpSpPr>
        <p:sp>
          <p:nvSpPr>
            <p:cNvPr id="260" name="Google Shape;260;p26"/>
            <p:cNvSpPr/>
            <p:nvPr/>
          </p:nvSpPr>
          <p:spPr>
            <a:xfrm>
              <a:off x="3471133" y="956682"/>
              <a:ext cx="2894700" cy="3256800"/>
            </a:xfrm>
            <a:prstGeom prst="chevron">
              <a:avLst>
                <a:gd name="adj" fmla="val 50000"/>
              </a:avLst>
            </a:prstGeom>
            <a:solidFill>
              <a:srgbClr val="212121">
                <a:alpha val="3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6"/>
            <p:cNvSpPr/>
            <p:nvPr/>
          </p:nvSpPr>
          <p:spPr>
            <a:xfrm>
              <a:off x="5275162" y="956682"/>
              <a:ext cx="2894700" cy="3256800"/>
            </a:xfrm>
            <a:prstGeom prst="chevron">
              <a:avLst>
                <a:gd name="adj" fmla="val 50000"/>
              </a:avLst>
            </a:prstGeom>
            <a:solidFill>
              <a:srgbClr val="F06F65">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2" name="Google Shape;262;p26"/>
          <p:cNvPicPr preferRelativeResize="0"/>
          <p:nvPr/>
        </p:nvPicPr>
        <p:blipFill>
          <a:blip r:embed="rId3">
            <a:alphaModFix/>
          </a:blip>
          <a:stretch>
            <a:fillRect/>
          </a:stretch>
        </p:blipFill>
        <p:spPr>
          <a:xfrm>
            <a:off x="4329975" y="1624575"/>
            <a:ext cx="4728499" cy="2739426"/>
          </a:xfrm>
          <a:prstGeom prst="rect">
            <a:avLst/>
          </a:prstGeom>
          <a:noFill/>
          <a:ln>
            <a:noFill/>
          </a:ln>
        </p:spPr>
      </p:pic>
      <p:sp>
        <p:nvSpPr>
          <p:cNvPr id="263" name="Google Shape;263;p26"/>
          <p:cNvSpPr txBox="1"/>
          <p:nvPr/>
        </p:nvSpPr>
        <p:spPr>
          <a:xfrm>
            <a:off x="713225" y="555875"/>
            <a:ext cx="7717500" cy="46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a:solidFill>
                  <a:schemeClr val="dk1"/>
                </a:solidFill>
                <a:latin typeface="Times New Roman"/>
                <a:ea typeface="Times New Roman"/>
                <a:cs typeface="Times New Roman"/>
                <a:sym typeface="Times New Roman"/>
              </a:rPr>
              <a:t>Phase I - Classical Machine Learning</a:t>
            </a:r>
            <a:endParaRPr sz="3000" b="1">
              <a:solidFill>
                <a:srgbClr val="ED5B50"/>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27"/>
          <p:cNvSpPr txBox="1">
            <a:spLocks noGrp="1"/>
          </p:cNvSpPr>
          <p:nvPr>
            <p:ph type="body" idx="1"/>
          </p:nvPr>
        </p:nvSpPr>
        <p:spPr>
          <a:xfrm>
            <a:off x="713225" y="1236275"/>
            <a:ext cx="5994600" cy="97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Font typeface="Arial"/>
              <a:buNone/>
            </a:pPr>
            <a:r>
              <a:rPr lang="en" sz="1600" b="1">
                <a:solidFill>
                  <a:srgbClr val="ED5B50"/>
                </a:solidFill>
                <a:latin typeface="Times New Roman"/>
                <a:ea typeface="Times New Roman"/>
                <a:cs typeface="Times New Roman"/>
                <a:sym typeface="Times New Roman"/>
              </a:rPr>
              <a:t>Task 2: Feature Selection and Engineering</a:t>
            </a:r>
            <a:endParaRPr sz="16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400" b="1">
                <a:solidFill>
                  <a:srgbClr val="ED5B50"/>
                </a:solidFill>
                <a:latin typeface="Times New Roman"/>
                <a:ea typeface="Times New Roman"/>
                <a:cs typeface="Times New Roman"/>
                <a:sym typeface="Times New Roman"/>
              </a:rPr>
              <a:t>Away Attack Strength</a:t>
            </a:r>
            <a:endParaRPr sz="1400" b="1">
              <a:solidFill>
                <a:srgbClr val="ED5B50"/>
              </a:solidFill>
              <a:latin typeface="Times New Roman"/>
              <a:ea typeface="Times New Roman"/>
              <a:cs typeface="Times New Roman"/>
              <a:sym typeface="Times New Roman"/>
            </a:endParaRPr>
          </a:p>
          <a:p>
            <a:pPr marL="457200" lvl="0" indent="-317500" algn="l" rtl="0">
              <a:lnSpc>
                <a:spcPct val="115000"/>
              </a:lnSpc>
              <a:spcBef>
                <a:spcPts val="1000"/>
              </a:spcBef>
              <a:spcAft>
                <a:spcPts val="0"/>
              </a:spcAft>
              <a:buClr>
                <a:srgbClr val="F06F65"/>
              </a:buClr>
              <a:buSzPts val="1400"/>
              <a:buFont typeface="Times New Roman"/>
              <a:buChar char="●"/>
            </a:pPr>
            <a:r>
              <a:rPr lang="en" sz="1400">
                <a:solidFill>
                  <a:schemeClr val="dk1"/>
                </a:solidFill>
                <a:latin typeface="Times New Roman"/>
                <a:ea typeface="Times New Roman"/>
                <a:cs typeface="Times New Roman"/>
                <a:sym typeface="Times New Roman"/>
              </a:rPr>
              <a:t>The goals scored by the away team</a:t>
            </a:r>
            <a:endParaRPr sz="1400">
              <a:solidFill>
                <a:schemeClr val="dk1"/>
              </a:solidFill>
              <a:latin typeface="Times New Roman"/>
              <a:ea typeface="Times New Roman"/>
              <a:cs typeface="Times New Roman"/>
              <a:sym typeface="Times New Roman"/>
            </a:endParaRPr>
          </a:p>
          <a:p>
            <a:pPr marL="457200" lvl="0" indent="-317500" algn="l" rtl="0">
              <a:lnSpc>
                <a:spcPct val="115000"/>
              </a:lnSpc>
              <a:spcBef>
                <a:spcPts val="0"/>
              </a:spcBef>
              <a:spcAft>
                <a:spcPts val="0"/>
              </a:spcAft>
              <a:buClr>
                <a:srgbClr val="F06F65"/>
              </a:buClr>
              <a:buSzPts val="1400"/>
              <a:buFont typeface="Times New Roman"/>
              <a:buChar char="●"/>
            </a:pPr>
            <a:r>
              <a:rPr lang="en" sz="1400">
                <a:solidFill>
                  <a:schemeClr val="dk1"/>
                </a:solidFill>
                <a:latin typeface="Times New Roman"/>
                <a:ea typeface="Times New Roman"/>
                <a:cs typeface="Times New Roman"/>
                <a:sym typeface="Times New Roman"/>
              </a:rPr>
              <a:t>The shot on target / the total shots</a:t>
            </a:r>
            <a:endParaRPr sz="1400">
              <a:solidFill>
                <a:schemeClr val="dk1"/>
              </a:solidFill>
              <a:latin typeface="Times New Roman"/>
              <a:ea typeface="Times New Roman"/>
              <a:cs typeface="Times New Roman"/>
              <a:sym typeface="Times New Roman"/>
            </a:endParaRPr>
          </a:p>
          <a:p>
            <a:pPr marL="457200" lvl="0" indent="-317500" algn="l" rtl="0">
              <a:lnSpc>
                <a:spcPct val="115000"/>
              </a:lnSpc>
              <a:spcBef>
                <a:spcPts val="0"/>
              </a:spcBef>
              <a:spcAft>
                <a:spcPts val="0"/>
              </a:spcAft>
              <a:buClr>
                <a:srgbClr val="F06F65"/>
              </a:buClr>
              <a:buSzPts val="1400"/>
              <a:buFont typeface="Times New Roman"/>
              <a:buChar char="●"/>
            </a:pPr>
            <a:r>
              <a:rPr lang="en" sz="1400">
                <a:solidFill>
                  <a:schemeClr val="dk1"/>
                </a:solidFill>
                <a:latin typeface="Times New Roman"/>
                <a:ea typeface="Times New Roman"/>
                <a:cs typeface="Times New Roman"/>
                <a:sym typeface="Times New Roman"/>
              </a:rPr>
              <a:t>The number of corners they win</a:t>
            </a:r>
            <a:endParaRPr sz="1400">
              <a:solidFill>
                <a:schemeClr val="dk1"/>
              </a:solidFill>
              <a:latin typeface="Times New Roman"/>
              <a:ea typeface="Times New Roman"/>
              <a:cs typeface="Times New Roman"/>
              <a:sym typeface="Times New Roman"/>
            </a:endParaRPr>
          </a:p>
        </p:txBody>
      </p:sp>
      <p:grpSp>
        <p:nvGrpSpPr>
          <p:cNvPr id="269" name="Google Shape;269;p27"/>
          <p:cNvGrpSpPr/>
          <p:nvPr/>
        </p:nvGrpSpPr>
        <p:grpSpPr>
          <a:xfrm>
            <a:off x="7291296" y="-7"/>
            <a:ext cx="1852709" cy="1236281"/>
            <a:chOff x="3471133" y="956682"/>
            <a:chExt cx="4698729" cy="3256800"/>
          </a:xfrm>
        </p:grpSpPr>
        <p:sp>
          <p:nvSpPr>
            <p:cNvPr id="270" name="Google Shape;270;p27"/>
            <p:cNvSpPr/>
            <p:nvPr/>
          </p:nvSpPr>
          <p:spPr>
            <a:xfrm>
              <a:off x="3471133" y="956682"/>
              <a:ext cx="2894700" cy="3256800"/>
            </a:xfrm>
            <a:prstGeom prst="chevron">
              <a:avLst>
                <a:gd name="adj" fmla="val 50000"/>
              </a:avLst>
            </a:prstGeom>
            <a:solidFill>
              <a:srgbClr val="212121">
                <a:alpha val="3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7"/>
            <p:cNvSpPr/>
            <p:nvPr/>
          </p:nvSpPr>
          <p:spPr>
            <a:xfrm>
              <a:off x="5275162" y="956682"/>
              <a:ext cx="2894700" cy="3256800"/>
            </a:xfrm>
            <a:prstGeom prst="chevron">
              <a:avLst>
                <a:gd name="adj" fmla="val 50000"/>
              </a:avLst>
            </a:prstGeom>
            <a:solidFill>
              <a:srgbClr val="F06F65">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272;p27"/>
          <p:cNvGrpSpPr/>
          <p:nvPr/>
        </p:nvGrpSpPr>
        <p:grpSpPr>
          <a:xfrm>
            <a:off x="5155" y="4163951"/>
            <a:ext cx="1950442" cy="1308908"/>
            <a:chOff x="3471133" y="956682"/>
            <a:chExt cx="4698729" cy="3256800"/>
          </a:xfrm>
        </p:grpSpPr>
        <p:sp>
          <p:nvSpPr>
            <p:cNvPr id="273" name="Google Shape;273;p27"/>
            <p:cNvSpPr/>
            <p:nvPr/>
          </p:nvSpPr>
          <p:spPr>
            <a:xfrm>
              <a:off x="3471133" y="956682"/>
              <a:ext cx="2894700" cy="3256800"/>
            </a:xfrm>
            <a:prstGeom prst="chevron">
              <a:avLst>
                <a:gd name="adj" fmla="val 50000"/>
              </a:avLst>
            </a:prstGeom>
            <a:solidFill>
              <a:srgbClr val="212121">
                <a:alpha val="3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7"/>
            <p:cNvSpPr/>
            <p:nvPr/>
          </p:nvSpPr>
          <p:spPr>
            <a:xfrm>
              <a:off x="5275162" y="956682"/>
              <a:ext cx="2894700" cy="3256800"/>
            </a:xfrm>
            <a:prstGeom prst="chevron">
              <a:avLst>
                <a:gd name="adj" fmla="val 50000"/>
              </a:avLst>
            </a:prstGeom>
            <a:solidFill>
              <a:srgbClr val="F06F65">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5" name="Google Shape;275;p27"/>
          <p:cNvPicPr preferRelativeResize="0"/>
          <p:nvPr/>
        </p:nvPicPr>
        <p:blipFill>
          <a:blip r:embed="rId3">
            <a:alphaModFix/>
          </a:blip>
          <a:stretch>
            <a:fillRect/>
          </a:stretch>
        </p:blipFill>
        <p:spPr>
          <a:xfrm>
            <a:off x="4166499" y="1654775"/>
            <a:ext cx="4670376" cy="2881076"/>
          </a:xfrm>
          <a:prstGeom prst="rect">
            <a:avLst/>
          </a:prstGeom>
          <a:noFill/>
          <a:ln>
            <a:noFill/>
          </a:ln>
        </p:spPr>
      </p:pic>
      <p:sp>
        <p:nvSpPr>
          <p:cNvPr id="276" name="Google Shape;276;p27"/>
          <p:cNvSpPr txBox="1"/>
          <p:nvPr/>
        </p:nvSpPr>
        <p:spPr>
          <a:xfrm>
            <a:off x="713225" y="555875"/>
            <a:ext cx="7717500" cy="46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a:solidFill>
                  <a:schemeClr val="dk1"/>
                </a:solidFill>
                <a:latin typeface="Times New Roman"/>
                <a:ea typeface="Times New Roman"/>
                <a:cs typeface="Times New Roman"/>
                <a:sym typeface="Times New Roman"/>
              </a:rPr>
              <a:t>Phase I - Classical Machine Learning</a:t>
            </a:r>
            <a:endParaRPr sz="3000" b="1">
              <a:solidFill>
                <a:srgbClr val="ED5B50"/>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8"/>
          <p:cNvSpPr txBox="1">
            <a:spLocks noGrp="1"/>
          </p:cNvSpPr>
          <p:nvPr>
            <p:ph type="body" idx="1"/>
          </p:nvPr>
        </p:nvSpPr>
        <p:spPr>
          <a:xfrm>
            <a:off x="713225" y="1236275"/>
            <a:ext cx="4913400" cy="521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SzPts val="1100"/>
              <a:buFont typeface="Arial"/>
              <a:buNone/>
            </a:pPr>
            <a:r>
              <a:rPr lang="en" sz="1600" b="1">
                <a:solidFill>
                  <a:srgbClr val="ED5B50"/>
                </a:solidFill>
                <a:latin typeface="Times New Roman"/>
                <a:ea typeface="Times New Roman"/>
                <a:cs typeface="Times New Roman"/>
                <a:sym typeface="Times New Roman"/>
              </a:rPr>
              <a:t>Task 2: Feature Selection and Engineering</a:t>
            </a:r>
            <a:endParaRPr sz="1400" b="1">
              <a:solidFill>
                <a:schemeClr val="dk1"/>
              </a:solidFill>
              <a:latin typeface="Times New Roman"/>
              <a:ea typeface="Times New Roman"/>
              <a:cs typeface="Times New Roman"/>
              <a:sym typeface="Times New Roman"/>
            </a:endParaRPr>
          </a:p>
        </p:txBody>
      </p:sp>
      <p:grpSp>
        <p:nvGrpSpPr>
          <p:cNvPr id="282" name="Google Shape;282;p28"/>
          <p:cNvGrpSpPr/>
          <p:nvPr/>
        </p:nvGrpSpPr>
        <p:grpSpPr>
          <a:xfrm>
            <a:off x="7291296" y="-7"/>
            <a:ext cx="1852709" cy="1236281"/>
            <a:chOff x="3471133" y="956682"/>
            <a:chExt cx="4698729" cy="3256800"/>
          </a:xfrm>
        </p:grpSpPr>
        <p:sp>
          <p:nvSpPr>
            <p:cNvPr id="283" name="Google Shape;283;p28"/>
            <p:cNvSpPr/>
            <p:nvPr/>
          </p:nvSpPr>
          <p:spPr>
            <a:xfrm>
              <a:off x="3471133" y="956682"/>
              <a:ext cx="2894700" cy="3256800"/>
            </a:xfrm>
            <a:prstGeom prst="chevron">
              <a:avLst>
                <a:gd name="adj" fmla="val 50000"/>
              </a:avLst>
            </a:prstGeom>
            <a:solidFill>
              <a:srgbClr val="212121">
                <a:alpha val="3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8"/>
            <p:cNvSpPr/>
            <p:nvPr/>
          </p:nvSpPr>
          <p:spPr>
            <a:xfrm>
              <a:off x="5275162" y="956682"/>
              <a:ext cx="2894700" cy="3256800"/>
            </a:xfrm>
            <a:prstGeom prst="chevron">
              <a:avLst>
                <a:gd name="adj" fmla="val 50000"/>
              </a:avLst>
            </a:prstGeom>
            <a:solidFill>
              <a:srgbClr val="F06F65">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28"/>
          <p:cNvGrpSpPr/>
          <p:nvPr/>
        </p:nvGrpSpPr>
        <p:grpSpPr>
          <a:xfrm>
            <a:off x="5155" y="4163951"/>
            <a:ext cx="1950442" cy="1308908"/>
            <a:chOff x="3471133" y="956682"/>
            <a:chExt cx="4698729" cy="3256800"/>
          </a:xfrm>
        </p:grpSpPr>
        <p:sp>
          <p:nvSpPr>
            <p:cNvPr id="286" name="Google Shape;286;p28"/>
            <p:cNvSpPr/>
            <p:nvPr/>
          </p:nvSpPr>
          <p:spPr>
            <a:xfrm>
              <a:off x="3471133" y="956682"/>
              <a:ext cx="2894700" cy="3256800"/>
            </a:xfrm>
            <a:prstGeom prst="chevron">
              <a:avLst>
                <a:gd name="adj" fmla="val 50000"/>
              </a:avLst>
            </a:prstGeom>
            <a:solidFill>
              <a:srgbClr val="212121">
                <a:alpha val="3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8"/>
            <p:cNvSpPr/>
            <p:nvPr/>
          </p:nvSpPr>
          <p:spPr>
            <a:xfrm>
              <a:off x="5275162" y="956682"/>
              <a:ext cx="2894700" cy="3256800"/>
            </a:xfrm>
            <a:prstGeom prst="chevron">
              <a:avLst>
                <a:gd name="adj" fmla="val 50000"/>
              </a:avLst>
            </a:prstGeom>
            <a:solidFill>
              <a:srgbClr val="F06F65">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8" name="Google Shape;288;p28"/>
          <p:cNvPicPr preferRelativeResize="0"/>
          <p:nvPr/>
        </p:nvPicPr>
        <p:blipFill>
          <a:blip r:embed="rId3">
            <a:alphaModFix/>
          </a:blip>
          <a:stretch>
            <a:fillRect/>
          </a:stretch>
        </p:blipFill>
        <p:spPr>
          <a:xfrm>
            <a:off x="4094875" y="1698825"/>
            <a:ext cx="4782889" cy="3019800"/>
          </a:xfrm>
          <a:prstGeom prst="rect">
            <a:avLst/>
          </a:prstGeom>
          <a:noFill/>
          <a:ln>
            <a:noFill/>
          </a:ln>
        </p:spPr>
      </p:pic>
      <p:sp>
        <p:nvSpPr>
          <p:cNvPr id="289" name="Google Shape;289;p28"/>
          <p:cNvSpPr txBox="1"/>
          <p:nvPr/>
        </p:nvSpPr>
        <p:spPr>
          <a:xfrm>
            <a:off x="713225" y="1698825"/>
            <a:ext cx="3460200" cy="3143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rgbClr val="ED5B50"/>
                </a:solidFill>
                <a:latin typeface="Times New Roman"/>
                <a:ea typeface="Times New Roman"/>
                <a:cs typeface="Times New Roman"/>
                <a:sym typeface="Times New Roman"/>
              </a:rPr>
              <a:t>Home Defensive Strength</a:t>
            </a:r>
            <a:endParaRPr b="1">
              <a:solidFill>
                <a:srgbClr val="ED5B50"/>
              </a:solidFill>
              <a:latin typeface="Times New Roman"/>
              <a:ea typeface="Times New Roman"/>
              <a:cs typeface="Times New Roman"/>
              <a:sym typeface="Times New Roman"/>
            </a:endParaRPr>
          </a:p>
          <a:p>
            <a:pPr marL="457200" lvl="0" indent="-317500" algn="l" rtl="0">
              <a:lnSpc>
                <a:spcPct val="115000"/>
              </a:lnSpc>
              <a:spcBef>
                <a:spcPts val="1000"/>
              </a:spcBef>
              <a:spcAft>
                <a:spcPts val="0"/>
              </a:spcAft>
              <a:buClr>
                <a:srgbClr val="F06F65"/>
              </a:buClr>
              <a:buSzPts val="1400"/>
              <a:buFont typeface="Times New Roman"/>
              <a:buChar char="●"/>
            </a:pPr>
            <a:r>
              <a:rPr lang="en">
                <a:solidFill>
                  <a:schemeClr val="dk1"/>
                </a:solidFill>
                <a:latin typeface="Times New Roman"/>
                <a:ea typeface="Times New Roman"/>
                <a:cs typeface="Times New Roman"/>
                <a:sym typeface="Times New Roman"/>
              </a:rPr>
              <a:t>The goals scored by the away team</a:t>
            </a:r>
            <a:endParaRPr>
              <a:solidFill>
                <a:schemeClr val="dk1"/>
              </a:solidFill>
              <a:latin typeface="Times New Roman"/>
              <a:ea typeface="Times New Roman"/>
              <a:cs typeface="Times New Roman"/>
              <a:sym typeface="Times New Roman"/>
            </a:endParaRPr>
          </a:p>
          <a:p>
            <a:pPr marL="457200" lvl="0" indent="-317500" algn="l" rtl="0">
              <a:lnSpc>
                <a:spcPct val="115000"/>
              </a:lnSpc>
              <a:spcBef>
                <a:spcPts val="0"/>
              </a:spcBef>
              <a:spcAft>
                <a:spcPts val="0"/>
              </a:spcAft>
              <a:buClr>
                <a:srgbClr val="F06F65"/>
              </a:buClr>
              <a:buSzPts val="1400"/>
              <a:buFont typeface="Times New Roman"/>
              <a:buChar char="●"/>
            </a:pPr>
            <a:r>
              <a:rPr lang="en">
                <a:solidFill>
                  <a:schemeClr val="dk1"/>
                </a:solidFill>
                <a:latin typeface="Times New Roman"/>
                <a:ea typeface="Times New Roman"/>
                <a:cs typeface="Times New Roman"/>
                <a:sym typeface="Times New Roman"/>
              </a:rPr>
              <a:t>The shots on target they allow / the total shots from the away team</a:t>
            </a:r>
            <a:endParaRPr>
              <a:solidFill>
                <a:schemeClr val="dk1"/>
              </a:solidFill>
              <a:latin typeface="Times New Roman"/>
              <a:ea typeface="Times New Roman"/>
              <a:cs typeface="Times New Roman"/>
              <a:sym typeface="Times New Roman"/>
            </a:endParaRPr>
          </a:p>
          <a:p>
            <a:pPr marL="457200" lvl="0" indent="-317500" algn="l" rtl="0">
              <a:lnSpc>
                <a:spcPct val="115000"/>
              </a:lnSpc>
              <a:spcBef>
                <a:spcPts val="0"/>
              </a:spcBef>
              <a:spcAft>
                <a:spcPts val="0"/>
              </a:spcAft>
              <a:buClr>
                <a:srgbClr val="F06F65"/>
              </a:buClr>
              <a:buSzPts val="1400"/>
              <a:buFont typeface="Times New Roman"/>
              <a:buChar char="●"/>
            </a:pPr>
            <a:r>
              <a:rPr lang="en">
                <a:solidFill>
                  <a:schemeClr val="dk1"/>
                </a:solidFill>
                <a:latin typeface="Times New Roman"/>
                <a:ea typeface="Times New Roman"/>
                <a:cs typeface="Times New Roman"/>
                <a:sym typeface="Times New Roman"/>
              </a:rPr>
              <a:t>The number of yellow cards they receive </a:t>
            </a:r>
            <a:endParaRPr>
              <a:solidFill>
                <a:schemeClr val="dk1"/>
              </a:solidFill>
              <a:latin typeface="Times New Roman"/>
              <a:ea typeface="Times New Roman"/>
              <a:cs typeface="Times New Roman"/>
              <a:sym typeface="Times New Roman"/>
            </a:endParaRPr>
          </a:p>
          <a:p>
            <a:pPr marL="457200" lvl="0" indent="0" algn="l" rtl="0">
              <a:lnSpc>
                <a:spcPct val="115000"/>
              </a:lnSpc>
              <a:spcBef>
                <a:spcPts val="1000"/>
              </a:spcBef>
              <a:spcAft>
                <a:spcPts val="0"/>
              </a:spcAft>
              <a:buNone/>
            </a:pPr>
            <a:r>
              <a:rPr lang="en">
                <a:solidFill>
                  <a:schemeClr val="dk1"/>
                </a:solidFill>
                <a:latin typeface="Times New Roman"/>
                <a:ea typeface="Times New Roman"/>
                <a:cs typeface="Times New Roman"/>
                <a:sym typeface="Times New Roman"/>
              </a:rPr>
              <a:t>→ More yellow cards suggest defensive mistakes</a:t>
            </a:r>
            <a:endParaRPr>
              <a:solidFill>
                <a:schemeClr val="dk1"/>
              </a:solidFill>
              <a:latin typeface="Times New Roman"/>
              <a:ea typeface="Times New Roman"/>
              <a:cs typeface="Times New Roman"/>
              <a:sym typeface="Times New Roman"/>
            </a:endParaRPr>
          </a:p>
          <a:p>
            <a:pPr marL="457200" lvl="0" indent="-317500" algn="l" rtl="0">
              <a:lnSpc>
                <a:spcPct val="115000"/>
              </a:lnSpc>
              <a:spcBef>
                <a:spcPts val="1000"/>
              </a:spcBef>
              <a:spcAft>
                <a:spcPts val="0"/>
              </a:spcAft>
              <a:buClr>
                <a:srgbClr val="F06F65"/>
              </a:buClr>
              <a:buSzPts val="1400"/>
              <a:buFont typeface="Times New Roman"/>
              <a:buChar char="●"/>
            </a:pPr>
            <a:r>
              <a:rPr lang="en">
                <a:solidFill>
                  <a:schemeClr val="dk1"/>
                </a:solidFill>
                <a:latin typeface="Times New Roman"/>
                <a:ea typeface="Times New Roman"/>
                <a:cs typeface="Times New Roman"/>
                <a:sym typeface="Times New Roman"/>
              </a:rPr>
              <a:t>The number of red cards </a:t>
            </a:r>
            <a:endParaRPr>
              <a:solidFill>
                <a:schemeClr val="dk1"/>
              </a:solidFill>
              <a:latin typeface="Times New Roman"/>
              <a:ea typeface="Times New Roman"/>
              <a:cs typeface="Times New Roman"/>
              <a:sym typeface="Times New Roman"/>
            </a:endParaRPr>
          </a:p>
          <a:p>
            <a:pPr marL="457200" lvl="0" indent="0" algn="l" rtl="0">
              <a:lnSpc>
                <a:spcPct val="115000"/>
              </a:lnSpc>
              <a:spcBef>
                <a:spcPts val="1000"/>
              </a:spcBef>
              <a:spcAft>
                <a:spcPts val="1000"/>
              </a:spcAft>
              <a:buNone/>
            </a:pPr>
            <a:r>
              <a:rPr lang="en">
                <a:solidFill>
                  <a:schemeClr val="dk1"/>
                </a:solidFill>
                <a:latin typeface="Times New Roman"/>
                <a:ea typeface="Times New Roman"/>
                <a:cs typeface="Times New Roman"/>
                <a:sym typeface="Times New Roman"/>
              </a:rPr>
              <a:t>→ Red cards have double the impact</a:t>
            </a:r>
            <a:endParaRPr>
              <a:solidFill>
                <a:schemeClr val="dk1"/>
              </a:solidFill>
              <a:latin typeface="Times New Roman"/>
              <a:ea typeface="Times New Roman"/>
              <a:cs typeface="Times New Roman"/>
              <a:sym typeface="Times New Roman"/>
            </a:endParaRPr>
          </a:p>
        </p:txBody>
      </p:sp>
      <p:sp>
        <p:nvSpPr>
          <p:cNvPr id="290" name="Google Shape;290;p28"/>
          <p:cNvSpPr txBox="1"/>
          <p:nvPr/>
        </p:nvSpPr>
        <p:spPr>
          <a:xfrm>
            <a:off x="713225" y="555875"/>
            <a:ext cx="7717500" cy="46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a:solidFill>
                  <a:schemeClr val="dk1"/>
                </a:solidFill>
                <a:latin typeface="Times New Roman"/>
                <a:ea typeface="Times New Roman"/>
                <a:cs typeface="Times New Roman"/>
                <a:sym typeface="Times New Roman"/>
              </a:rPr>
              <a:t>Phase I - Classical Machine Learning</a:t>
            </a:r>
            <a:endParaRPr sz="3000" b="1">
              <a:solidFill>
                <a:srgbClr val="ED5B50"/>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29"/>
          <p:cNvSpPr txBox="1">
            <a:spLocks noGrp="1"/>
          </p:cNvSpPr>
          <p:nvPr>
            <p:ph type="body" idx="1"/>
          </p:nvPr>
        </p:nvSpPr>
        <p:spPr>
          <a:xfrm>
            <a:off x="713225" y="1236275"/>
            <a:ext cx="6023100" cy="5013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SzPts val="1100"/>
              <a:buFont typeface="Arial"/>
              <a:buNone/>
            </a:pPr>
            <a:r>
              <a:rPr lang="en" sz="1600" b="1">
                <a:solidFill>
                  <a:srgbClr val="ED5B50"/>
                </a:solidFill>
                <a:latin typeface="Times New Roman"/>
                <a:ea typeface="Times New Roman"/>
                <a:cs typeface="Times New Roman"/>
                <a:sym typeface="Times New Roman"/>
              </a:rPr>
              <a:t>Task 2: Feature Selection and Engineering</a:t>
            </a:r>
            <a:endParaRPr sz="1600" b="1">
              <a:solidFill>
                <a:schemeClr val="dk1"/>
              </a:solidFill>
              <a:latin typeface="Times New Roman"/>
              <a:ea typeface="Times New Roman"/>
              <a:cs typeface="Times New Roman"/>
              <a:sym typeface="Times New Roman"/>
            </a:endParaRPr>
          </a:p>
        </p:txBody>
      </p:sp>
      <p:grpSp>
        <p:nvGrpSpPr>
          <p:cNvPr id="296" name="Google Shape;296;p29"/>
          <p:cNvGrpSpPr/>
          <p:nvPr/>
        </p:nvGrpSpPr>
        <p:grpSpPr>
          <a:xfrm>
            <a:off x="7291296" y="-7"/>
            <a:ext cx="1852709" cy="1236281"/>
            <a:chOff x="3471133" y="956682"/>
            <a:chExt cx="4698729" cy="3256800"/>
          </a:xfrm>
        </p:grpSpPr>
        <p:sp>
          <p:nvSpPr>
            <p:cNvPr id="297" name="Google Shape;297;p29"/>
            <p:cNvSpPr/>
            <p:nvPr/>
          </p:nvSpPr>
          <p:spPr>
            <a:xfrm>
              <a:off x="3471133" y="956682"/>
              <a:ext cx="2894700" cy="3256800"/>
            </a:xfrm>
            <a:prstGeom prst="chevron">
              <a:avLst>
                <a:gd name="adj" fmla="val 50000"/>
              </a:avLst>
            </a:prstGeom>
            <a:solidFill>
              <a:srgbClr val="212121">
                <a:alpha val="3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9"/>
            <p:cNvSpPr/>
            <p:nvPr/>
          </p:nvSpPr>
          <p:spPr>
            <a:xfrm>
              <a:off x="5275162" y="956682"/>
              <a:ext cx="2894700" cy="3256800"/>
            </a:xfrm>
            <a:prstGeom prst="chevron">
              <a:avLst>
                <a:gd name="adj" fmla="val 50000"/>
              </a:avLst>
            </a:prstGeom>
            <a:solidFill>
              <a:srgbClr val="F06F65">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29"/>
          <p:cNvGrpSpPr/>
          <p:nvPr/>
        </p:nvGrpSpPr>
        <p:grpSpPr>
          <a:xfrm>
            <a:off x="5155" y="4163951"/>
            <a:ext cx="1950442" cy="1308908"/>
            <a:chOff x="3471133" y="956682"/>
            <a:chExt cx="4698729" cy="3256800"/>
          </a:xfrm>
        </p:grpSpPr>
        <p:sp>
          <p:nvSpPr>
            <p:cNvPr id="300" name="Google Shape;300;p29"/>
            <p:cNvSpPr/>
            <p:nvPr/>
          </p:nvSpPr>
          <p:spPr>
            <a:xfrm>
              <a:off x="3471133" y="956682"/>
              <a:ext cx="2894700" cy="3256800"/>
            </a:xfrm>
            <a:prstGeom prst="chevron">
              <a:avLst>
                <a:gd name="adj" fmla="val 50000"/>
              </a:avLst>
            </a:prstGeom>
            <a:solidFill>
              <a:srgbClr val="212121">
                <a:alpha val="3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9"/>
            <p:cNvSpPr/>
            <p:nvPr/>
          </p:nvSpPr>
          <p:spPr>
            <a:xfrm>
              <a:off x="5275162" y="956682"/>
              <a:ext cx="2894700" cy="3256800"/>
            </a:xfrm>
            <a:prstGeom prst="chevron">
              <a:avLst>
                <a:gd name="adj" fmla="val 50000"/>
              </a:avLst>
            </a:prstGeom>
            <a:solidFill>
              <a:srgbClr val="F06F65">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2" name="Google Shape;302;p29"/>
          <p:cNvPicPr preferRelativeResize="0"/>
          <p:nvPr/>
        </p:nvPicPr>
        <p:blipFill>
          <a:blip r:embed="rId3">
            <a:alphaModFix/>
          </a:blip>
          <a:stretch>
            <a:fillRect/>
          </a:stretch>
        </p:blipFill>
        <p:spPr>
          <a:xfrm>
            <a:off x="3908725" y="1737575"/>
            <a:ext cx="4910453" cy="3071424"/>
          </a:xfrm>
          <a:prstGeom prst="rect">
            <a:avLst/>
          </a:prstGeom>
          <a:noFill/>
          <a:ln>
            <a:noFill/>
          </a:ln>
        </p:spPr>
      </p:pic>
      <p:sp>
        <p:nvSpPr>
          <p:cNvPr id="303" name="Google Shape;303;p29"/>
          <p:cNvSpPr txBox="1"/>
          <p:nvPr/>
        </p:nvSpPr>
        <p:spPr>
          <a:xfrm>
            <a:off x="713225" y="1698700"/>
            <a:ext cx="3303000" cy="2263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rgbClr val="ED5B50"/>
                </a:solidFill>
                <a:latin typeface="Times New Roman"/>
                <a:ea typeface="Times New Roman"/>
                <a:cs typeface="Times New Roman"/>
                <a:sym typeface="Times New Roman"/>
              </a:rPr>
              <a:t>Away Defensive Strength</a:t>
            </a:r>
            <a:endParaRPr b="1">
              <a:solidFill>
                <a:srgbClr val="ED5B50"/>
              </a:solidFill>
              <a:latin typeface="Times New Roman"/>
              <a:ea typeface="Times New Roman"/>
              <a:cs typeface="Times New Roman"/>
              <a:sym typeface="Times New Roman"/>
            </a:endParaRPr>
          </a:p>
          <a:p>
            <a:pPr marL="457200" lvl="0" indent="-317500" algn="l" rtl="0">
              <a:lnSpc>
                <a:spcPct val="115000"/>
              </a:lnSpc>
              <a:spcBef>
                <a:spcPts val="1000"/>
              </a:spcBef>
              <a:spcAft>
                <a:spcPts val="0"/>
              </a:spcAft>
              <a:buClr>
                <a:srgbClr val="F06F65"/>
              </a:buClr>
              <a:buSzPts val="1400"/>
              <a:buFont typeface="Times New Roman"/>
              <a:buChar char="●"/>
            </a:pPr>
            <a:r>
              <a:rPr lang="en">
                <a:solidFill>
                  <a:schemeClr val="dk1"/>
                </a:solidFill>
                <a:latin typeface="Times New Roman"/>
                <a:ea typeface="Times New Roman"/>
                <a:cs typeface="Times New Roman"/>
                <a:sym typeface="Times New Roman"/>
              </a:rPr>
              <a:t>The goals scored by the home team</a:t>
            </a:r>
            <a:endParaRPr>
              <a:solidFill>
                <a:schemeClr val="dk1"/>
              </a:solidFill>
              <a:latin typeface="Times New Roman"/>
              <a:ea typeface="Times New Roman"/>
              <a:cs typeface="Times New Roman"/>
              <a:sym typeface="Times New Roman"/>
            </a:endParaRPr>
          </a:p>
          <a:p>
            <a:pPr marL="457200" lvl="0" indent="-317500" algn="l" rtl="0">
              <a:lnSpc>
                <a:spcPct val="115000"/>
              </a:lnSpc>
              <a:spcBef>
                <a:spcPts val="0"/>
              </a:spcBef>
              <a:spcAft>
                <a:spcPts val="0"/>
              </a:spcAft>
              <a:buClr>
                <a:srgbClr val="F06F65"/>
              </a:buClr>
              <a:buSzPts val="1400"/>
              <a:buFont typeface="Times New Roman"/>
              <a:buChar char="●"/>
            </a:pPr>
            <a:r>
              <a:rPr lang="en">
                <a:solidFill>
                  <a:schemeClr val="dk1"/>
                </a:solidFill>
                <a:latin typeface="Times New Roman"/>
                <a:ea typeface="Times New Roman"/>
                <a:cs typeface="Times New Roman"/>
                <a:sym typeface="Times New Roman"/>
              </a:rPr>
              <a:t>The shots on target allowed by the away team / the total shots from the home team</a:t>
            </a:r>
            <a:endParaRPr>
              <a:solidFill>
                <a:schemeClr val="dk1"/>
              </a:solidFill>
              <a:latin typeface="Times New Roman"/>
              <a:ea typeface="Times New Roman"/>
              <a:cs typeface="Times New Roman"/>
              <a:sym typeface="Times New Roman"/>
            </a:endParaRPr>
          </a:p>
          <a:p>
            <a:pPr marL="457200" lvl="0" indent="-317500" algn="l" rtl="0">
              <a:lnSpc>
                <a:spcPct val="115000"/>
              </a:lnSpc>
              <a:spcBef>
                <a:spcPts val="0"/>
              </a:spcBef>
              <a:spcAft>
                <a:spcPts val="0"/>
              </a:spcAft>
              <a:buClr>
                <a:srgbClr val="F06F65"/>
              </a:buClr>
              <a:buSzPts val="1400"/>
              <a:buFont typeface="Times New Roman"/>
              <a:buChar char="●"/>
            </a:pPr>
            <a:r>
              <a:rPr lang="en">
                <a:solidFill>
                  <a:schemeClr val="dk1"/>
                </a:solidFill>
                <a:latin typeface="Times New Roman"/>
                <a:ea typeface="Times New Roman"/>
                <a:cs typeface="Times New Roman"/>
                <a:sym typeface="Times New Roman"/>
              </a:rPr>
              <a:t>The number of yellow cards they receive </a:t>
            </a:r>
            <a:endParaRPr>
              <a:solidFill>
                <a:schemeClr val="dk1"/>
              </a:solidFill>
              <a:latin typeface="Times New Roman"/>
              <a:ea typeface="Times New Roman"/>
              <a:cs typeface="Times New Roman"/>
              <a:sym typeface="Times New Roman"/>
            </a:endParaRPr>
          </a:p>
          <a:p>
            <a:pPr marL="457200" lvl="0" indent="-317500" algn="l" rtl="0">
              <a:lnSpc>
                <a:spcPct val="115000"/>
              </a:lnSpc>
              <a:spcBef>
                <a:spcPts val="0"/>
              </a:spcBef>
              <a:spcAft>
                <a:spcPts val="0"/>
              </a:spcAft>
              <a:buClr>
                <a:srgbClr val="F06F65"/>
              </a:buClr>
              <a:buSzPts val="1400"/>
              <a:buFont typeface="Times New Roman"/>
              <a:buChar char="●"/>
            </a:pPr>
            <a:r>
              <a:rPr lang="en">
                <a:solidFill>
                  <a:schemeClr val="dk1"/>
                </a:solidFill>
                <a:latin typeface="Times New Roman"/>
                <a:ea typeface="Times New Roman"/>
                <a:cs typeface="Times New Roman"/>
                <a:sym typeface="Times New Roman"/>
              </a:rPr>
              <a:t>The number of red cards</a:t>
            </a:r>
            <a:endParaRPr>
              <a:latin typeface="Times New Roman"/>
              <a:ea typeface="Times New Roman"/>
              <a:cs typeface="Times New Roman"/>
              <a:sym typeface="Times New Roman"/>
            </a:endParaRPr>
          </a:p>
        </p:txBody>
      </p:sp>
      <p:sp>
        <p:nvSpPr>
          <p:cNvPr id="304" name="Google Shape;304;p29"/>
          <p:cNvSpPr txBox="1"/>
          <p:nvPr/>
        </p:nvSpPr>
        <p:spPr>
          <a:xfrm>
            <a:off x="713225" y="555875"/>
            <a:ext cx="7717500" cy="46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a:solidFill>
                  <a:schemeClr val="dk1"/>
                </a:solidFill>
                <a:latin typeface="Times New Roman"/>
                <a:ea typeface="Times New Roman"/>
                <a:cs typeface="Times New Roman"/>
                <a:sym typeface="Times New Roman"/>
              </a:rPr>
              <a:t>Phase I - Classical Machine Learning</a:t>
            </a:r>
            <a:endParaRPr sz="3000" b="1">
              <a:solidFill>
                <a:srgbClr val="ED5B50"/>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0"/>
          <p:cNvSpPr txBox="1">
            <a:spLocks noGrp="1"/>
          </p:cNvSpPr>
          <p:nvPr>
            <p:ph type="body" idx="1"/>
          </p:nvPr>
        </p:nvSpPr>
        <p:spPr>
          <a:xfrm>
            <a:off x="368400" y="228238"/>
            <a:ext cx="6023100" cy="5013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SzPts val="1100"/>
              <a:buFont typeface="Arial"/>
              <a:buNone/>
            </a:pPr>
            <a:r>
              <a:rPr lang="en" sz="1600" b="1">
                <a:solidFill>
                  <a:srgbClr val="FF0000"/>
                </a:solidFill>
                <a:latin typeface="Times New Roman"/>
                <a:ea typeface="Times New Roman"/>
                <a:cs typeface="Times New Roman"/>
                <a:sym typeface="Times New Roman"/>
              </a:rPr>
              <a:t>Correlation matrix (Heatmap)</a:t>
            </a:r>
            <a:endParaRPr sz="1600" b="1">
              <a:solidFill>
                <a:srgbClr val="FF0000"/>
              </a:solidFill>
              <a:latin typeface="Times New Roman"/>
              <a:ea typeface="Times New Roman"/>
              <a:cs typeface="Times New Roman"/>
              <a:sym typeface="Times New Roman"/>
            </a:endParaRPr>
          </a:p>
        </p:txBody>
      </p:sp>
      <p:grpSp>
        <p:nvGrpSpPr>
          <p:cNvPr id="310" name="Google Shape;310;p30"/>
          <p:cNvGrpSpPr/>
          <p:nvPr/>
        </p:nvGrpSpPr>
        <p:grpSpPr>
          <a:xfrm>
            <a:off x="7291296" y="-7"/>
            <a:ext cx="1852709" cy="1236281"/>
            <a:chOff x="3471133" y="956682"/>
            <a:chExt cx="4698729" cy="3256800"/>
          </a:xfrm>
        </p:grpSpPr>
        <p:sp>
          <p:nvSpPr>
            <p:cNvPr id="311" name="Google Shape;311;p30"/>
            <p:cNvSpPr/>
            <p:nvPr/>
          </p:nvSpPr>
          <p:spPr>
            <a:xfrm>
              <a:off x="3471133" y="956682"/>
              <a:ext cx="2894700" cy="3256800"/>
            </a:xfrm>
            <a:prstGeom prst="chevron">
              <a:avLst>
                <a:gd name="adj" fmla="val 50000"/>
              </a:avLst>
            </a:prstGeom>
            <a:solidFill>
              <a:srgbClr val="212121">
                <a:alpha val="3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0"/>
            <p:cNvSpPr/>
            <p:nvPr/>
          </p:nvSpPr>
          <p:spPr>
            <a:xfrm>
              <a:off x="5275162" y="956682"/>
              <a:ext cx="2894700" cy="3256800"/>
            </a:xfrm>
            <a:prstGeom prst="chevron">
              <a:avLst>
                <a:gd name="adj" fmla="val 50000"/>
              </a:avLst>
            </a:prstGeom>
            <a:solidFill>
              <a:srgbClr val="F06F65">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313;p30"/>
          <p:cNvGrpSpPr/>
          <p:nvPr/>
        </p:nvGrpSpPr>
        <p:grpSpPr>
          <a:xfrm>
            <a:off x="5155" y="4163951"/>
            <a:ext cx="1950442" cy="1308908"/>
            <a:chOff x="3471133" y="956682"/>
            <a:chExt cx="4698729" cy="3256800"/>
          </a:xfrm>
        </p:grpSpPr>
        <p:sp>
          <p:nvSpPr>
            <p:cNvPr id="314" name="Google Shape;314;p30"/>
            <p:cNvSpPr/>
            <p:nvPr/>
          </p:nvSpPr>
          <p:spPr>
            <a:xfrm>
              <a:off x="3471133" y="956682"/>
              <a:ext cx="2894700" cy="3256800"/>
            </a:xfrm>
            <a:prstGeom prst="chevron">
              <a:avLst>
                <a:gd name="adj" fmla="val 50000"/>
              </a:avLst>
            </a:prstGeom>
            <a:solidFill>
              <a:srgbClr val="212121">
                <a:alpha val="3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0"/>
            <p:cNvSpPr/>
            <p:nvPr/>
          </p:nvSpPr>
          <p:spPr>
            <a:xfrm>
              <a:off x="5275162" y="956682"/>
              <a:ext cx="2894700" cy="3256800"/>
            </a:xfrm>
            <a:prstGeom prst="chevron">
              <a:avLst>
                <a:gd name="adj" fmla="val 50000"/>
              </a:avLst>
            </a:prstGeom>
            <a:solidFill>
              <a:srgbClr val="F06F65">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16" name="Google Shape;316;p30"/>
          <p:cNvPicPr preferRelativeResize="0"/>
          <p:nvPr/>
        </p:nvPicPr>
        <p:blipFill>
          <a:blip r:embed="rId3">
            <a:alphaModFix/>
          </a:blip>
          <a:stretch>
            <a:fillRect/>
          </a:stretch>
        </p:blipFill>
        <p:spPr>
          <a:xfrm>
            <a:off x="1268200" y="656450"/>
            <a:ext cx="6023102" cy="427377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1"/>
          <p:cNvSpPr txBox="1">
            <a:spLocks noGrp="1"/>
          </p:cNvSpPr>
          <p:nvPr>
            <p:ph type="body" idx="1"/>
          </p:nvPr>
        </p:nvSpPr>
        <p:spPr>
          <a:xfrm>
            <a:off x="653550" y="918000"/>
            <a:ext cx="5994600" cy="97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Font typeface="Arial"/>
              <a:buNone/>
            </a:pPr>
            <a:r>
              <a:rPr lang="en" sz="1600" b="1">
                <a:solidFill>
                  <a:srgbClr val="ED5B50"/>
                </a:solidFill>
                <a:latin typeface="Times New Roman"/>
                <a:ea typeface="Times New Roman"/>
                <a:cs typeface="Times New Roman"/>
                <a:sym typeface="Times New Roman"/>
              </a:rPr>
              <a:t>Task 2: Feature Selection and Engineering</a:t>
            </a:r>
            <a:endParaRPr sz="1600" b="1">
              <a:solidFill>
                <a:schemeClr val="dk1"/>
              </a:solidFill>
              <a:latin typeface="Times New Roman"/>
              <a:ea typeface="Times New Roman"/>
              <a:cs typeface="Times New Roman"/>
              <a:sym typeface="Times New Roman"/>
            </a:endParaRPr>
          </a:p>
          <a:p>
            <a:pPr marL="457200" lvl="0" indent="-317500" algn="l" rtl="0">
              <a:lnSpc>
                <a:spcPct val="115000"/>
              </a:lnSpc>
              <a:spcBef>
                <a:spcPts val="1200"/>
              </a:spcBef>
              <a:spcAft>
                <a:spcPts val="0"/>
              </a:spcAft>
              <a:buClr>
                <a:srgbClr val="ED5B50"/>
              </a:buClr>
              <a:buSzPts val="1400"/>
              <a:buFont typeface="Times New Roman"/>
              <a:buChar char="●"/>
            </a:pPr>
            <a:r>
              <a:rPr lang="en" sz="1400">
                <a:solidFill>
                  <a:schemeClr val="dk1"/>
                </a:solidFill>
                <a:latin typeface="Times New Roman"/>
                <a:ea typeface="Times New Roman"/>
                <a:cs typeface="Times New Roman"/>
                <a:sym typeface="Times New Roman"/>
              </a:rPr>
              <a:t>Filter matches where Liverpool is either the home team or away team</a:t>
            </a:r>
            <a:endParaRPr sz="1400">
              <a:solidFill>
                <a:schemeClr val="dk1"/>
              </a:solidFill>
              <a:latin typeface="Times New Roman"/>
              <a:ea typeface="Times New Roman"/>
              <a:cs typeface="Times New Roman"/>
              <a:sym typeface="Times New Roman"/>
            </a:endParaRPr>
          </a:p>
          <a:p>
            <a:pPr marL="457200" lvl="0" indent="-317500" algn="l" rtl="0">
              <a:lnSpc>
                <a:spcPct val="115000"/>
              </a:lnSpc>
              <a:spcBef>
                <a:spcPts val="0"/>
              </a:spcBef>
              <a:spcAft>
                <a:spcPts val="0"/>
              </a:spcAft>
              <a:buClr>
                <a:srgbClr val="ED5B50"/>
              </a:buClr>
              <a:buSzPts val="1400"/>
              <a:buFont typeface="Times New Roman"/>
              <a:buChar char="●"/>
            </a:pPr>
            <a:r>
              <a:rPr lang="en" sz="1400">
                <a:solidFill>
                  <a:schemeClr val="dk1"/>
                </a:solidFill>
                <a:latin typeface="Times New Roman"/>
                <a:ea typeface="Times New Roman"/>
                <a:cs typeface="Times New Roman"/>
                <a:sym typeface="Times New Roman"/>
              </a:rPr>
              <a:t>Remove draw matches based on home and away goals</a:t>
            </a:r>
            <a:endParaRPr sz="1400">
              <a:solidFill>
                <a:schemeClr val="dk1"/>
              </a:solidFill>
              <a:latin typeface="Times New Roman"/>
              <a:ea typeface="Times New Roman"/>
              <a:cs typeface="Times New Roman"/>
              <a:sym typeface="Times New Roman"/>
            </a:endParaRPr>
          </a:p>
          <a:p>
            <a:pPr marL="457200" lvl="0" indent="-317500" algn="l" rtl="0">
              <a:lnSpc>
                <a:spcPct val="115000"/>
              </a:lnSpc>
              <a:spcBef>
                <a:spcPts val="0"/>
              </a:spcBef>
              <a:spcAft>
                <a:spcPts val="0"/>
              </a:spcAft>
              <a:buClr>
                <a:srgbClr val="ED5B50"/>
              </a:buClr>
              <a:buSzPts val="1400"/>
              <a:buFont typeface="Times New Roman"/>
              <a:buChar char="●"/>
            </a:pPr>
            <a:r>
              <a:rPr lang="en" sz="1400">
                <a:solidFill>
                  <a:schemeClr val="dk1"/>
                </a:solidFill>
                <a:latin typeface="Times New Roman"/>
                <a:ea typeface="Times New Roman"/>
                <a:cs typeface="Times New Roman"/>
                <a:sym typeface="Times New Roman"/>
              </a:rPr>
              <a:t>Define a function to check if Liverpool won, then assign 1 for Liverpool won and 0 for Liverpool lost</a:t>
            </a:r>
            <a:endParaRPr sz="1400">
              <a:solidFill>
                <a:schemeClr val="dk1"/>
              </a:solidFill>
              <a:latin typeface="Times New Roman"/>
              <a:ea typeface="Times New Roman"/>
              <a:cs typeface="Times New Roman"/>
              <a:sym typeface="Times New Roman"/>
            </a:endParaRPr>
          </a:p>
          <a:p>
            <a:pPr marL="0" lvl="0" indent="0" algn="l" rtl="0">
              <a:lnSpc>
                <a:spcPct val="115000"/>
              </a:lnSpc>
              <a:spcBef>
                <a:spcPts val="1000"/>
              </a:spcBef>
              <a:spcAft>
                <a:spcPts val="0"/>
              </a:spcAft>
              <a:buNone/>
            </a:pPr>
            <a:endParaRPr sz="1400">
              <a:solidFill>
                <a:schemeClr val="dk1"/>
              </a:solidFill>
              <a:latin typeface="Times New Roman"/>
              <a:ea typeface="Times New Roman"/>
              <a:cs typeface="Times New Roman"/>
              <a:sym typeface="Times New Roman"/>
            </a:endParaRPr>
          </a:p>
          <a:p>
            <a:pPr marL="0" lvl="0" indent="0" algn="l" rtl="0">
              <a:lnSpc>
                <a:spcPct val="115000"/>
              </a:lnSpc>
              <a:spcBef>
                <a:spcPts val="1000"/>
              </a:spcBef>
              <a:spcAft>
                <a:spcPts val="0"/>
              </a:spcAft>
              <a:buNone/>
            </a:pPr>
            <a:endParaRPr sz="1400">
              <a:solidFill>
                <a:schemeClr val="dk1"/>
              </a:solidFill>
              <a:latin typeface="Times New Roman"/>
              <a:ea typeface="Times New Roman"/>
              <a:cs typeface="Times New Roman"/>
              <a:sym typeface="Times New Roman"/>
            </a:endParaRPr>
          </a:p>
          <a:p>
            <a:pPr marL="0" lvl="0" indent="0" algn="l" rtl="0">
              <a:lnSpc>
                <a:spcPct val="115000"/>
              </a:lnSpc>
              <a:spcBef>
                <a:spcPts val="1000"/>
              </a:spcBef>
              <a:spcAft>
                <a:spcPts val="0"/>
              </a:spcAft>
              <a:buNone/>
            </a:pPr>
            <a:endParaRPr sz="1400">
              <a:solidFill>
                <a:schemeClr val="dk1"/>
              </a:solidFill>
              <a:latin typeface="Times New Roman"/>
              <a:ea typeface="Times New Roman"/>
              <a:cs typeface="Times New Roman"/>
              <a:sym typeface="Times New Roman"/>
            </a:endParaRPr>
          </a:p>
          <a:p>
            <a:pPr marL="457200" lvl="0" indent="-317500" algn="l" rtl="0">
              <a:lnSpc>
                <a:spcPct val="115000"/>
              </a:lnSpc>
              <a:spcBef>
                <a:spcPts val="1000"/>
              </a:spcBef>
              <a:spcAft>
                <a:spcPts val="0"/>
              </a:spcAft>
              <a:buClr>
                <a:srgbClr val="ED5B50"/>
              </a:buClr>
              <a:buSzPts val="1400"/>
              <a:buFont typeface="Times New Roman"/>
              <a:buChar char="●"/>
            </a:pPr>
            <a:r>
              <a:rPr lang="en" sz="1400">
                <a:solidFill>
                  <a:schemeClr val="dk1"/>
                </a:solidFill>
                <a:latin typeface="Times New Roman"/>
                <a:ea typeface="Times New Roman"/>
                <a:cs typeface="Times New Roman"/>
                <a:sym typeface="Times New Roman"/>
              </a:rPr>
              <a:t>Create a new column 'liverpool_home_away' where 1 is for home and 0 is for away</a:t>
            </a:r>
            <a:endParaRPr sz="1400">
              <a:solidFill>
                <a:schemeClr val="dk1"/>
              </a:solidFill>
              <a:latin typeface="Times New Roman"/>
              <a:ea typeface="Times New Roman"/>
              <a:cs typeface="Times New Roman"/>
              <a:sym typeface="Times New Roman"/>
            </a:endParaRPr>
          </a:p>
          <a:p>
            <a:pPr marL="457200" lvl="0" indent="-317500" algn="l" rtl="0">
              <a:lnSpc>
                <a:spcPct val="115000"/>
              </a:lnSpc>
              <a:spcBef>
                <a:spcPts val="0"/>
              </a:spcBef>
              <a:spcAft>
                <a:spcPts val="0"/>
              </a:spcAft>
              <a:buClr>
                <a:srgbClr val="ED5B50"/>
              </a:buClr>
              <a:buSzPts val="1400"/>
              <a:buFont typeface="Times New Roman"/>
              <a:buChar char="●"/>
            </a:pPr>
            <a:r>
              <a:rPr lang="en" sz="1400">
                <a:solidFill>
                  <a:schemeClr val="dk1"/>
                </a:solidFill>
                <a:latin typeface="Times New Roman"/>
                <a:ea typeface="Times New Roman"/>
                <a:cs typeface="Times New Roman"/>
                <a:sym typeface="Times New Roman"/>
              </a:rPr>
              <a:t>Map opponent teams to the indices ranging from 2 to 20, while 0 is for Liverpool away and 1 is for Liverpool</a:t>
            </a:r>
            <a:endParaRPr sz="1400">
              <a:solidFill>
                <a:schemeClr val="dk1"/>
              </a:solidFill>
              <a:latin typeface="Times New Roman"/>
              <a:ea typeface="Times New Roman"/>
              <a:cs typeface="Times New Roman"/>
              <a:sym typeface="Times New Roman"/>
            </a:endParaRPr>
          </a:p>
        </p:txBody>
      </p:sp>
      <p:grpSp>
        <p:nvGrpSpPr>
          <p:cNvPr id="322" name="Google Shape;322;p31"/>
          <p:cNvGrpSpPr/>
          <p:nvPr/>
        </p:nvGrpSpPr>
        <p:grpSpPr>
          <a:xfrm>
            <a:off x="7291296" y="-7"/>
            <a:ext cx="1852709" cy="1236281"/>
            <a:chOff x="3471133" y="956682"/>
            <a:chExt cx="4698729" cy="3256800"/>
          </a:xfrm>
        </p:grpSpPr>
        <p:sp>
          <p:nvSpPr>
            <p:cNvPr id="323" name="Google Shape;323;p31"/>
            <p:cNvSpPr/>
            <p:nvPr/>
          </p:nvSpPr>
          <p:spPr>
            <a:xfrm>
              <a:off x="3471133" y="956682"/>
              <a:ext cx="2894700" cy="3256800"/>
            </a:xfrm>
            <a:prstGeom prst="chevron">
              <a:avLst>
                <a:gd name="adj" fmla="val 50000"/>
              </a:avLst>
            </a:prstGeom>
            <a:solidFill>
              <a:srgbClr val="212121">
                <a:alpha val="3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1"/>
            <p:cNvSpPr/>
            <p:nvPr/>
          </p:nvSpPr>
          <p:spPr>
            <a:xfrm>
              <a:off x="5275162" y="956682"/>
              <a:ext cx="2894700" cy="3256800"/>
            </a:xfrm>
            <a:prstGeom prst="chevron">
              <a:avLst>
                <a:gd name="adj" fmla="val 50000"/>
              </a:avLst>
            </a:prstGeom>
            <a:solidFill>
              <a:srgbClr val="F06F65">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5" name="Google Shape;325;p31"/>
          <p:cNvPicPr preferRelativeResize="0"/>
          <p:nvPr/>
        </p:nvPicPr>
        <p:blipFill>
          <a:blip r:embed="rId3">
            <a:alphaModFix/>
          </a:blip>
          <a:stretch>
            <a:fillRect/>
          </a:stretch>
        </p:blipFill>
        <p:spPr>
          <a:xfrm>
            <a:off x="1186050" y="2447463"/>
            <a:ext cx="5068475" cy="1157825"/>
          </a:xfrm>
          <a:prstGeom prst="rect">
            <a:avLst/>
          </a:prstGeom>
          <a:noFill/>
          <a:ln>
            <a:noFill/>
          </a:ln>
        </p:spPr>
      </p:pic>
      <p:pic>
        <p:nvPicPr>
          <p:cNvPr id="326" name="Google Shape;326;p31"/>
          <p:cNvPicPr preferRelativeResize="0"/>
          <p:nvPr/>
        </p:nvPicPr>
        <p:blipFill>
          <a:blip r:embed="rId4">
            <a:alphaModFix/>
          </a:blip>
          <a:stretch>
            <a:fillRect/>
          </a:stretch>
        </p:blipFill>
        <p:spPr>
          <a:xfrm>
            <a:off x="6889975" y="1435745"/>
            <a:ext cx="1950450" cy="2934542"/>
          </a:xfrm>
          <a:prstGeom prst="rect">
            <a:avLst/>
          </a:prstGeom>
          <a:noFill/>
          <a:ln w="9525" cap="flat" cmpd="sng">
            <a:solidFill>
              <a:srgbClr val="ED5B50"/>
            </a:solidFill>
            <a:prstDash val="solid"/>
            <a:round/>
            <a:headEnd type="none" w="sm" len="sm"/>
            <a:tailEnd type="none" w="sm" len="sm"/>
          </a:ln>
        </p:spPr>
      </p:pic>
      <p:cxnSp>
        <p:nvCxnSpPr>
          <p:cNvPr id="327" name="Google Shape;327;p31"/>
          <p:cNvCxnSpPr/>
          <p:nvPr/>
        </p:nvCxnSpPr>
        <p:spPr>
          <a:xfrm flipH="1">
            <a:off x="6334075" y="3784275"/>
            <a:ext cx="555900" cy="542700"/>
          </a:xfrm>
          <a:prstGeom prst="curvedConnector3">
            <a:avLst>
              <a:gd name="adj1" fmla="val 50000"/>
            </a:avLst>
          </a:prstGeom>
          <a:noFill/>
          <a:ln w="19050" cap="flat" cmpd="sng">
            <a:solidFill>
              <a:srgbClr val="ED5B50"/>
            </a:solidFill>
            <a:prstDash val="solid"/>
            <a:round/>
            <a:headEnd type="none" w="med" len="med"/>
            <a:tailEnd type="oval" w="med" len="med"/>
          </a:ln>
        </p:spPr>
      </p:cxnSp>
      <p:sp>
        <p:nvSpPr>
          <p:cNvPr id="328" name="Google Shape;328;p31"/>
          <p:cNvSpPr txBox="1"/>
          <p:nvPr/>
        </p:nvSpPr>
        <p:spPr>
          <a:xfrm>
            <a:off x="567350" y="387288"/>
            <a:ext cx="7717500" cy="46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a:solidFill>
                  <a:schemeClr val="dk1"/>
                </a:solidFill>
                <a:latin typeface="Times New Roman"/>
                <a:ea typeface="Times New Roman"/>
                <a:cs typeface="Times New Roman"/>
                <a:sym typeface="Times New Roman"/>
              </a:rPr>
              <a:t>Phase I - Classical Machine Learning</a:t>
            </a:r>
            <a:endParaRPr sz="3000" b="1">
              <a:solidFill>
                <a:srgbClr val="ED5B50"/>
              </a:solidFill>
              <a:latin typeface="Times New Roman"/>
              <a:ea typeface="Times New Roman"/>
              <a:cs typeface="Times New Roman"/>
              <a:sym typeface="Times New Roman"/>
            </a:endParaRPr>
          </a:p>
        </p:txBody>
      </p:sp>
      <p:grpSp>
        <p:nvGrpSpPr>
          <p:cNvPr id="329" name="Google Shape;329;p31"/>
          <p:cNvGrpSpPr/>
          <p:nvPr/>
        </p:nvGrpSpPr>
        <p:grpSpPr>
          <a:xfrm>
            <a:off x="5155" y="4163951"/>
            <a:ext cx="1950442" cy="1308908"/>
            <a:chOff x="3471133" y="956682"/>
            <a:chExt cx="4698729" cy="3256800"/>
          </a:xfrm>
        </p:grpSpPr>
        <p:sp>
          <p:nvSpPr>
            <p:cNvPr id="330" name="Google Shape;330;p31"/>
            <p:cNvSpPr/>
            <p:nvPr/>
          </p:nvSpPr>
          <p:spPr>
            <a:xfrm>
              <a:off x="3471133" y="956682"/>
              <a:ext cx="2894700" cy="3256800"/>
            </a:xfrm>
            <a:prstGeom prst="chevron">
              <a:avLst>
                <a:gd name="adj" fmla="val 50000"/>
              </a:avLst>
            </a:prstGeom>
            <a:solidFill>
              <a:srgbClr val="212121">
                <a:alpha val="3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1"/>
            <p:cNvSpPr/>
            <p:nvPr/>
          </p:nvSpPr>
          <p:spPr>
            <a:xfrm>
              <a:off x="5275162" y="956682"/>
              <a:ext cx="2894700" cy="3256800"/>
            </a:xfrm>
            <a:prstGeom prst="chevron">
              <a:avLst>
                <a:gd name="adj" fmla="val 50000"/>
              </a:avLst>
            </a:prstGeom>
            <a:solidFill>
              <a:srgbClr val="F06F65">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p:nvPr/>
        </p:nvSpPr>
        <p:spPr>
          <a:xfrm>
            <a:off x="762175" y="538825"/>
            <a:ext cx="8430900" cy="47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a:solidFill>
                  <a:schemeClr val="dk1"/>
                </a:solidFill>
                <a:latin typeface="Times New Roman"/>
                <a:ea typeface="Times New Roman"/>
                <a:cs typeface="Times New Roman"/>
                <a:sym typeface="Times New Roman"/>
              </a:rPr>
              <a:t>Contents</a:t>
            </a:r>
            <a:endParaRPr sz="3000" b="1">
              <a:solidFill>
                <a:schemeClr val="dk1"/>
              </a:solidFill>
              <a:latin typeface="Times New Roman"/>
              <a:ea typeface="Times New Roman"/>
              <a:cs typeface="Times New Roman"/>
              <a:sym typeface="Times New Roman"/>
            </a:endParaRPr>
          </a:p>
        </p:txBody>
      </p:sp>
      <p:sp>
        <p:nvSpPr>
          <p:cNvPr id="69" name="Google Shape;69;p14"/>
          <p:cNvSpPr txBox="1">
            <a:spLocks noGrp="1"/>
          </p:cNvSpPr>
          <p:nvPr>
            <p:ph type="body" idx="4294967295"/>
          </p:nvPr>
        </p:nvSpPr>
        <p:spPr>
          <a:xfrm>
            <a:off x="713225" y="1236275"/>
            <a:ext cx="5040900" cy="23793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Clr>
                <a:srgbClr val="ED5B50"/>
              </a:buClr>
              <a:buSzPts val="1400"/>
              <a:buFont typeface="Times New Roman"/>
              <a:buChar char="●"/>
            </a:pPr>
            <a:r>
              <a:rPr lang="en" sz="1400">
                <a:solidFill>
                  <a:schemeClr val="dk1"/>
                </a:solidFill>
                <a:latin typeface="Times New Roman"/>
                <a:ea typeface="Times New Roman"/>
                <a:cs typeface="Times New Roman"/>
                <a:sym typeface="Times New Roman"/>
              </a:rPr>
              <a:t>Introduction</a:t>
            </a:r>
            <a:endParaRPr sz="1400">
              <a:solidFill>
                <a:schemeClr val="dk1"/>
              </a:solidFill>
              <a:latin typeface="Times New Roman"/>
              <a:ea typeface="Times New Roman"/>
              <a:cs typeface="Times New Roman"/>
              <a:sym typeface="Times New Roman"/>
            </a:endParaRPr>
          </a:p>
          <a:p>
            <a:pPr marL="457200" lvl="0" indent="-317500" algn="l" rtl="0">
              <a:lnSpc>
                <a:spcPct val="150000"/>
              </a:lnSpc>
              <a:spcBef>
                <a:spcPts val="0"/>
              </a:spcBef>
              <a:spcAft>
                <a:spcPts val="0"/>
              </a:spcAft>
              <a:buClr>
                <a:srgbClr val="ED5B50"/>
              </a:buClr>
              <a:buSzPts val="1400"/>
              <a:buFont typeface="Times New Roman"/>
              <a:buChar char="●"/>
            </a:pPr>
            <a:r>
              <a:rPr lang="en" sz="1400">
                <a:solidFill>
                  <a:schemeClr val="dk1"/>
                </a:solidFill>
                <a:latin typeface="Times New Roman"/>
                <a:ea typeface="Times New Roman"/>
                <a:cs typeface="Times New Roman"/>
                <a:sym typeface="Times New Roman"/>
              </a:rPr>
              <a:t>Quiz 4</a:t>
            </a:r>
            <a:endParaRPr sz="1400">
              <a:solidFill>
                <a:schemeClr val="dk1"/>
              </a:solidFill>
              <a:latin typeface="Times New Roman"/>
              <a:ea typeface="Times New Roman"/>
              <a:cs typeface="Times New Roman"/>
              <a:sym typeface="Times New Roman"/>
            </a:endParaRPr>
          </a:p>
          <a:p>
            <a:pPr marL="457200" lvl="0" indent="-317500" algn="l" rtl="0">
              <a:lnSpc>
                <a:spcPct val="150000"/>
              </a:lnSpc>
              <a:spcBef>
                <a:spcPts val="0"/>
              </a:spcBef>
              <a:spcAft>
                <a:spcPts val="0"/>
              </a:spcAft>
              <a:buClr>
                <a:srgbClr val="ED5B50"/>
              </a:buClr>
              <a:buSzPts val="1400"/>
              <a:buFont typeface="Times New Roman"/>
              <a:buChar char="●"/>
            </a:pPr>
            <a:r>
              <a:rPr lang="en" sz="1400">
                <a:solidFill>
                  <a:schemeClr val="dk1"/>
                </a:solidFill>
                <a:latin typeface="Times New Roman"/>
                <a:ea typeface="Times New Roman"/>
                <a:cs typeface="Times New Roman"/>
                <a:sym typeface="Times New Roman"/>
              </a:rPr>
              <a:t>Phase I - Classical Machine Learning</a:t>
            </a:r>
            <a:endParaRPr sz="1400">
              <a:solidFill>
                <a:schemeClr val="dk1"/>
              </a:solidFill>
              <a:latin typeface="Times New Roman"/>
              <a:ea typeface="Times New Roman"/>
              <a:cs typeface="Times New Roman"/>
              <a:sym typeface="Times New Roman"/>
            </a:endParaRPr>
          </a:p>
          <a:p>
            <a:pPr marL="457200" lvl="0" indent="-317500" algn="l" rtl="0">
              <a:lnSpc>
                <a:spcPct val="150000"/>
              </a:lnSpc>
              <a:spcBef>
                <a:spcPts val="0"/>
              </a:spcBef>
              <a:spcAft>
                <a:spcPts val="0"/>
              </a:spcAft>
              <a:buClr>
                <a:srgbClr val="ED5B50"/>
              </a:buClr>
              <a:buSzPts val="1400"/>
              <a:buFont typeface="Times New Roman"/>
              <a:buChar char="●"/>
            </a:pPr>
            <a:r>
              <a:rPr lang="en" sz="1400">
                <a:solidFill>
                  <a:schemeClr val="dk1"/>
                </a:solidFill>
                <a:latin typeface="Times New Roman"/>
                <a:ea typeface="Times New Roman"/>
                <a:cs typeface="Times New Roman"/>
                <a:sym typeface="Times New Roman"/>
              </a:rPr>
              <a:t>Phase II - Quantum Machine Learning</a:t>
            </a:r>
            <a:endParaRPr sz="1400">
              <a:solidFill>
                <a:schemeClr val="dk1"/>
              </a:solidFill>
              <a:latin typeface="Times New Roman"/>
              <a:ea typeface="Times New Roman"/>
              <a:cs typeface="Times New Roman"/>
              <a:sym typeface="Times New Roman"/>
            </a:endParaRPr>
          </a:p>
          <a:p>
            <a:pPr marL="914400" lvl="1" indent="-317500" algn="l" rtl="0">
              <a:lnSpc>
                <a:spcPct val="150000"/>
              </a:lnSpc>
              <a:spcBef>
                <a:spcPts val="0"/>
              </a:spcBef>
              <a:spcAft>
                <a:spcPts val="0"/>
              </a:spcAft>
              <a:buClr>
                <a:srgbClr val="ED5B50"/>
              </a:buClr>
              <a:buSzPts val="1400"/>
              <a:buFont typeface="Times New Roman"/>
              <a:buChar char="○"/>
            </a:pPr>
            <a:r>
              <a:rPr lang="en">
                <a:solidFill>
                  <a:schemeClr val="dk1"/>
                </a:solidFill>
                <a:latin typeface="Times New Roman"/>
                <a:ea typeface="Times New Roman"/>
                <a:cs typeface="Times New Roman"/>
                <a:sym typeface="Times New Roman"/>
              </a:rPr>
              <a:t>One Qubit</a:t>
            </a:r>
            <a:endParaRPr>
              <a:solidFill>
                <a:schemeClr val="dk1"/>
              </a:solidFill>
              <a:latin typeface="Times New Roman"/>
              <a:ea typeface="Times New Roman"/>
              <a:cs typeface="Times New Roman"/>
              <a:sym typeface="Times New Roman"/>
            </a:endParaRPr>
          </a:p>
          <a:p>
            <a:pPr marL="914400" lvl="1" indent="-317500" algn="l" rtl="0">
              <a:lnSpc>
                <a:spcPct val="150000"/>
              </a:lnSpc>
              <a:spcBef>
                <a:spcPts val="0"/>
              </a:spcBef>
              <a:spcAft>
                <a:spcPts val="0"/>
              </a:spcAft>
              <a:buClr>
                <a:srgbClr val="ED5B50"/>
              </a:buClr>
              <a:buSzPts val="1400"/>
              <a:buFont typeface="Times New Roman"/>
              <a:buChar char="○"/>
            </a:pPr>
            <a:r>
              <a:rPr lang="en">
                <a:solidFill>
                  <a:schemeClr val="dk1"/>
                </a:solidFill>
                <a:latin typeface="Times New Roman"/>
                <a:ea typeface="Times New Roman"/>
                <a:cs typeface="Times New Roman"/>
                <a:sym typeface="Times New Roman"/>
              </a:rPr>
              <a:t>Multiple Qubits</a:t>
            </a:r>
            <a:endParaRPr>
              <a:solidFill>
                <a:schemeClr val="dk1"/>
              </a:solidFill>
              <a:latin typeface="Times New Roman"/>
              <a:ea typeface="Times New Roman"/>
              <a:cs typeface="Times New Roman"/>
              <a:sym typeface="Times New Roman"/>
            </a:endParaRPr>
          </a:p>
          <a:p>
            <a:pPr marL="457200" lvl="0" indent="-317500" algn="l" rtl="0">
              <a:lnSpc>
                <a:spcPct val="150000"/>
              </a:lnSpc>
              <a:spcBef>
                <a:spcPts val="0"/>
              </a:spcBef>
              <a:spcAft>
                <a:spcPts val="0"/>
              </a:spcAft>
              <a:buClr>
                <a:srgbClr val="ED5B50"/>
              </a:buClr>
              <a:buSzPts val="1400"/>
              <a:buFont typeface="Times New Roman"/>
              <a:buChar char="●"/>
            </a:pPr>
            <a:r>
              <a:rPr lang="en" sz="1400">
                <a:solidFill>
                  <a:schemeClr val="dk1"/>
                </a:solidFill>
                <a:latin typeface="Times New Roman"/>
                <a:ea typeface="Times New Roman"/>
                <a:cs typeface="Times New Roman"/>
                <a:sym typeface="Times New Roman"/>
              </a:rPr>
              <a:t>PQC Advantages and Real-World Application</a:t>
            </a:r>
            <a:endParaRPr sz="1400">
              <a:solidFill>
                <a:schemeClr val="dk1"/>
              </a:solidFill>
              <a:latin typeface="Times New Roman"/>
              <a:ea typeface="Times New Roman"/>
              <a:cs typeface="Times New Roman"/>
              <a:sym typeface="Times New Roman"/>
            </a:endParaRPr>
          </a:p>
          <a:p>
            <a:pPr marL="457200" lvl="0" indent="-317500" algn="l" rtl="0">
              <a:lnSpc>
                <a:spcPct val="150000"/>
              </a:lnSpc>
              <a:spcBef>
                <a:spcPts val="0"/>
              </a:spcBef>
              <a:spcAft>
                <a:spcPts val="0"/>
              </a:spcAft>
              <a:buClr>
                <a:srgbClr val="ED5B50"/>
              </a:buClr>
              <a:buSzPts val="1400"/>
              <a:buFont typeface="Times New Roman"/>
              <a:buChar char="●"/>
            </a:pPr>
            <a:r>
              <a:rPr lang="en" sz="1400">
                <a:solidFill>
                  <a:schemeClr val="dk1"/>
                </a:solidFill>
                <a:latin typeface="Times New Roman"/>
                <a:ea typeface="Times New Roman"/>
                <a:cs typeface="Times New Roman"/>
                <a:sym typeface="Times New Roman"/>
              </a:rPr>
              <a:t>Conclusion</a:t>
            </a:r>
            <a:endParaRPr sz="100">
              <a:solidFill>
                <a:schemeClr val="dk1"/>
              </a:solidFill>
              <a:latin typeface="Times New Roman"/>
              <a:ea typeface="Times New Roman"/>
              <a:cs typeface="Times New Roman"/>
              <a:sym typeface="Times New Roman"/>
            </a:endParaRPr>
          </a:p>
          <a:p>
            <a:pPr marL="0" lvl="0" indent="0" algn="l" rtl="0">
              <a:lnSpc>
                <a:spcPct val="150000"/>
              </a:lnSpc>
              <a:spcBef>
                <a:spcPts val="1000"/>
              </a:spcBef>
              <a:spcAft>
                <a:spcPts val="1000"/>
              </a:spcAft>
              <a:buNone/>
            </a:pPr>
            <a:endParaRPr sz="1400">
              <a:solidFill>
                <a:schemeClr val="dk1"/>
              </a:solidFill>
              <a:latin typeface="Times New Roman"/>
              <a:ea typeface="Times New Roman"/>
              <a:cs typeface="Times New Roman"/>
              <a:sym typeface="Times New Roman"/>
            </a:endParaRPr>
          </a:p>
        </p:txBody>
      </p:sp>
      <p:grpSp>
        <p:nvGrpSpPr>
          <p:cNvPr id="70" name="Google Shape;70;p14"/>
          <p:cNvGrpSpPr/>
          <p:nvPr/>
        </p:nvGrpSpPr>
        <p:grpSpPr>
          <a:xfrm>
            <a:off x="5389609" y="934864"/>
            <a:ext cx="3416446" cy="2368019"/>
            <a:chOff x="3471133" y="956682"/>
            <a:chExt cx="4698729" cy="3256800"/>
          </a:xfrm>
        </p:grpSpPr>
        <p:sp>
          <p:nvSpPr>
            <p:cNvPr id="71" name="Google Shape;71;p14"/>
            <p:cNvSpPr/>
            <p:nvPr/>
          </p:nvSpPr>
          <p:spPr>
            <a:xfrm>
              <a:off x="3471133" y="956682"/>
              <a:ext cx="2894700" cy="3256800"/>
            </a:xfrm>
            <a:prstGeom prst="chevron">
              <a:avLst>
                <a:gd name="adj" fmla="val 50000"/>
              </a:avLst>
            </a:prstGeom>
            <a:solidFill>
              <a:srgbClr val="1CD8D8">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4"/>
            <p:cNvSpPr/>
            <p:nvPr/>
          </p:nvSpPr>
          <p:spPr>
            <a:xfrm>
              <a:off x="5275162" y="956682"/>
              <a:ext cx="2894700" cy="3256800"/>
            </a:xfrm>
            <a:prstGeom prst="chevron">
              <a:avLst>
                <a:gd name="adj" fmla="val 50000"/>
              </a:avLst>
            </a:prstGeom>
            <a:solidFill>
              <a:srgbClr val="1CD8D8">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14"/>
          <p:cNvSpPr/>
          <p:nvPr/>
        </p:nvSpPr>
        <p:spPr>
          <a:xfrm>
            <a:off x="5936007" y="2662665"/>
            <a:ext cx="1721100" cy="1936800"/>
          </a:xfrm>
          <a:prstGeom prst="chevron">
            <a:avLst>
              <a:gd name="adj" fmla="val 50000"/>
            </a:avLst>
          </a:prstGeom>
          <a:noFill/>
          <a:ln w="19050" cap="flat" cmpd="sng">
            <a:solidFill>
              <a:srgbClr val="F06F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4"/>
          <p:cNvSpPr/>
          <p:nvPr/>
        </p:nvSpPr>
        <p:spPr>
          <a:xfrm>
            <a:off x="4665300" y="0"/>
            <a:ext cx="4478700" cy="4654500"/>
          </a:xfrm>
          <a:prstGeom prst="rect">
            <a:avLst/>
          </a:prstGeom>
          <a:solidFill>
            <a:srgbClr val="FFFFFF">
              <a:alpha val="6000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grpSp>
        <p:nvGrpSpPr>
          <p:cNvPr id="336" name="Google Shape;336;p32"/>
          <p:cNvGrpSpPr/>
          <p:nvPr/>
        </p:nvGrpSpPr>
        <p:grpSpPr>
          <a:xfrm>
            <a:off x="7291296" y="-7"/>
            <a:ext cx="1852709" cy="1236281"/>
            <a:chOff x="3471133" y="956682"/>
            <a:chExt cx="4698729" cy="3256800"/>
          </a:xfrm>
        </p:grpSpPr>
        <p:sp>
          <p:nvSpPr>
            <p:cNvPr id="337" name="Google Shape;337;p32"/>
            <p:cNvSpPr/>
            <p:nvPr/>
          </p:nvSpPr>
          <p:spPr>
            <a:xfrm>
              <a:off x="3471133" y="956682"/>
              <a:ext cx="2894700" cy="3256800"/>
            </a:xfrm>
            <a:prstGeom prst="chevron">
              <a:avLst>
                <a:gd name="adj" fmla="val 50000"/>
              </a:avLst>
            </a:prstGeom>
            <a:solidFill>
              <a:srgbClr val="212121">
                <a:alpha val="3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2"/>
            <p:cNvSpPr/>
            <p:nvPr/>
          </p:nvSpPr>
          <p:spPr>
            <a:xfrm>
              <a:off x="5275162" y="956682"/>
              <a:ext cx="2894700" cy="3256800"/>
            </a:xfrm>
            <a:prstGeom prst="chevron">
              <a:avLst>
                <a:gd name="adj" fmla="val 50000"/>
              </a:avLst>
            </a:prstGeom>
            <a:solidFill>
              <a:srgbClr val="F06F65">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 name="Google Shape;339;p32"/>
          <p:cNvGrpSpPr/>
          <p:nvPr/>
        </p:nvGrpSpPr>
        <p:grpSpPr>
          <a:xfrm>
            <a:off x="5155" y="4163951"/>
            <a:ext cx="1950442" cy="1308908"/>
            <a:chOff x="3471133" y="956682"/>
            <a:chExt cx="4698729" cy="3256800"/>
          </a:xfrm>
        </p:grpSpPr>
        <p:sp>
          <p:nvSpPr>
            <p:cNvPr id="340" name="Google Shape;340;p32"/>
            <p:cNvSpPr/>
            <p:nvPr/>
          </p:nvSpPr>
          <p:spPr>
            <a:xfrm>
              <a:off x="3471133" y="956682"/>
              <a:ext cx="2894700" cy="3256800"/>
            </a:xfrm>
            <a:prstGeom prst="chevron">
              <a:avLst>
                <a:gd name="adj" fmla="val 50000"/>
              </a:avLst>
            </a:prstGeom>
            <a:solidFill>
              <a:srgbClr val="212121">
                <a:alpha val="3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2"/>
            <p:cNvSpPr/>
            <p:nvPr/>
          </p:nvSpPr>
          <p:spPr>
            <a:xfrm>
              <a:off x="5275162" y="956682"/>
              <a:ext cx="2894700" cy="3256800"/>
            </a:xfrm>
            <a:prstGeom prst="chevron">
              <a:avLst>
                <a:gd name="adj" fmla="val 50000"/>
              </a:avLst>
            </a:prstGeom>
            <a:solidFill>
              <a:srgbClr val="F06F65">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 name="Google Shape;342;p32"/>
          <p:cNvSpPr txBox="1">
            <a:spLocks noGrp="1"/>
          </p:cNvSpPr>
          <p:nvPr>
            <p:ph type="body" idx="1"/>
          </p:nvPr>
        </p:nvSpPr>
        <p:spPr>
          <a:xfrm>
            <a:off x="713225" y="1236275"/>
            <a:ext cx="7877100" cy="97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Font typeface="Arial"/>
              <a:buNone/>
            </a:pPr>
            <a:r>
              <a:rPr lang="en" sz="1600" b="1">
                <a:solidFill>
                  <a:srgbClr val="ED5B50"/>
                </a:solidFill>
                <a:latin typeface="Times New Roman"/>
                <a:ea typeface="Times New Roman"/>
                <a:cs typeface="Times New Roman"/>
                <a:sym typeface="Times New Roman"/>
              </a:rPr>
              <a:t>Task 3: Model Training and Evaluation</a:t>
            </a:r>
            <a:endParaRPr sz="1600" b="1">
              <a:solidFill>
                <a:schemeClr val="dk1"/>
              </a:solidFill>
              <a:latin typeface="Times New Roman"/>
              <a:ea typeface="Times New Roman"/>
              <a:cs typeface="Times New Roman"/>
              <a:sym typeface="Times New Roman"/>
            </a:endParaRPr>
          </a:p>
          <a:p>
            <a:pPr marL="457200" lvl="0" indent="-317500" algn="l" rtl="0">
              <a:spcBef>
                <a:spcPts val="1200"/>
              </a:spcBef>
              <a:spcAft>
                <a:spcPts val="0"/>
              </a:spcAft>
              <a:buClr>
                <a:srgbClr val="ED5B50"/>
              </a:buClr>
              <a:buSzPts val="1400"/>
              <a:buFont typeface="Times New Roman"/>
              <a:buChar char="●"/>
            </a:pPr>
            <a:r>
              <a:rPr lang="en" sz="1400">
                <a:solidFill>
                  <a:schemeClr val="dk1"/>
                </a:solidFill>
                <a:latin typeface="Times New Roman"/>
                <a:ea typeface="Times New Roman"/>
                <a:cs typeface="Times New Roman"/>
                <a:sym typeface="Times New Roman"/>
              </a:rPr>
              <a:t>Define feature set and labels</a:t>
            </a:r>
            <a:endParaRPr sz="14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10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100">
              <a:solidFill>
                <a:schemeClr val="dk1"/>
              </a:solidFill>
              <a:latin typeface="Times New Roman"/>
              <a:ea typeface="Times New Roman"/>
              <a:cs typeface="Times New Roman"/>
              <a:sym typeface="Times New Roman"/>
            </a:endParaRPr>
          </a:p>
          <a:p>
            <a:pPr marL="457200" lvl="0" indent="-317500" algn="l" rtl="0">
              <a:spcBef>
                <a:spcPts val="1200"/>
              </a:spcBef>
              <a:spcAft>
                <a:spcPts val="0"/>
              </a:spcAft>
              <a:buClr>
                <a:srgbClr val="ED5B50"/>
              </a:buClr>
              <a:buSzPts val="1400"/>
              <a:buFont typeface="Times New Roman"/>
              <a:buChar char="●"/>
            </a:pPr>
            <a:r>
              <a:rPr lang="en" sz="1400">
                <a:solidFill>
                  <a:schemeClr val="dk1"/>
                </a:solidFill>
                <a:latin typeface="Times New Roman"/>
                <a:ea typeface="Times New Roman"/>
                <a:cs typeface="Times New Roman"/>
                <a:sym typeface="Times New Roman"/>
              </a:rPr>
              <a:t>Split the data into training and test sets</a:t>
            </a:r>
            <a:endParaRPr sz="1400">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rgbClr val="ED5B50"/>
              </a:buClr>
              <a:buSzPts val="1400"/>
              <a:buFont typeface="Times New Roman"/>
              <a:buChar char="●"/>
            </a:pPr>
            <a:r>
              <a:rPr lang="en" sz="1400">
                <a:solidFill>
                  <a:schemeClr val="dk1"/>
                </a:solidFill>
                <a:latin typeface="Times New Roman"/>
                <a:ea typeface="Times New Roman"/>
                <a:cs typeface="Times New Roman"/>
                <a:sym typeface="Times New Roman"/>
              </a:rPr>
              <a:t>Initialize Random Forest classifier</a:t>
            </a:r>
            <a:endParaRPr sz="1400">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rgbClr val="ED5B50"/>
              </a:buClr>
              <a:buSzPts val="1400"/>
              <a:buFont typeface="Times New Roman"/>
              <a:buChar char="●"/>
            </a:pPr>
            <a:r>
              <a:rPr lang="en" sz="1400">
                <a:solidFill>
                  <a:schemeClr val="dk1"/>
                </a:solidFill>
                <a:latin typeface="Times New Roman"/>
                <a:ea typeface="Times New Roman"/>
                <a:cs typeface="Times New Roman"/>
                <a:sym typeface="Times New Roman"/>
              </a:rPr>
              <a:t>Predict the results on the test set</a:t>
            </a:r>
            <a:endParaRPr sz="1400">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rgbClr val="ED5B50"/>
              </a:buClr>
              <a:buSzPts val="1400"/>
              <a:buFont typeface="Times New Roman"/>
              <a:buChar char="●"/>
            </a:pPr>
            <a:r>
              <a:rPr lang="en" sz="1400">
                <a:solidFill>
                  <a:schemeClr val="dk1"/>
                </a:solidFill>
                <a:latin typeface="Times New Roman"/>
                <a:ea typeface="Times New Roman"/>
                <a:cs typeface="Times New Roman"/>
                <a:sym typeface="Times New Roman"/>
              </a:rPr>
              <a:t>Calculate metrics for Random Forest</a:t>
            </a:r>
            <a:endParaRPr sz="14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1400">
              <a:solidFill>
                <a:srgbClr val="ED5B50"/>
              </a:solidFill>
              <a:latin typeface="Times New Roman"/>
              <a:ea typeface="Times New Roman"/>
              <a:cs typeface="Times New Roman"/>
              <a:sym typeface="Times New Roman"/>
            </a:endParaRPr>
          </a:p>
          <a:p>
            <a:pPr marL="0" lvl="0" indent="0" algn="l" rtl="0">
              <a:spcBef>
                <a:spcPts val="1200"/>
              </a:spcBef>
              <a:spcAft>
                <a:spcPts val="0"/>
              </a:spcAft>
              <a:buNone/>
            </a:pPr>
            <a:endParaRPr sz="1400">
              <a:solidFill>
                <a:srgbClr val="ED5B50"/>
              </a:solidFill>
              <a:latin typeface="Times New Roman"/>
              <a:ea typeface="Times New Roman"/>
              <a:cs typeface="Times New Roman"/>
              <a:sym typeface="Times New Roman"/>
            </a:endParaRPr>
          </a:p>
          <a:p>
            <a:pPr marL="0" lvl="0" indent="0" algn="l" rtl="0">
              <a:spcBef>
                <a:spcPts val="1200"/>
              </a:spcBef>
              <a:spcAft>
                <a:spcPts val="1200"/>
              </a:spcAft>
              <a:buNone/>
            </a:pPr>
            <a:endParaRPr sz="1400">
              <a:solidFill>
                <a:srgbClr val="ED5B50"/>
              </a:solidFill>
              <a:latin typeface="Times New Roman"/>
              <a:ea typeface="Times New Roman"/>
              <a:cs typeface="Times New Roman"/>
              <a:sym typeface="Times New Roman"/>
            </a:endParaRPr>
          </a:p>
        </p:txBody>
      </p:sp>
      <p:pic>
        <p:nvPicPr>
          <p:cNvPr id="343" name="Google Shape;343;p32"/>
          <p:cNvPicPr preferRelativeResize="0"/>
          <p:nvPr/>
        </p:nvPicPr>
        <p:blipFill>
          <a:blip r:embed="rId3">
            <a:alphaModFix/>
          </a:blip>
          <a:stretch>
            <a:fillRect/>
          </a:stretch>
        </p:blipFill>
        <p:spPr>
          <a:xfrm>
            <a:off x="895747" y="2017826"/>
            <a:ext cx="7694579" cy="541737"/>
          </a:xfrm>
          <a:prstGeom prst="rect">
            <a:avLst/>
          </a:prstGeom>
          <a:noFill/>
          <a:ln>
            <a:noFill/>
          </a:ln>
        </p:spPr>
      </p:pic>
      <p:sp>
        <p:nvSpPr>
          <p:cNvPr id="344" name="Google Shape;344;p32"/>
          <p:cNvSpPr txBox="1"/>
          <p:nvPr/>
        </p:nvSpPr>
        <p:spPr>
          <a:xfrm>
            <a:off x="713225" y="555875"/>
            <a:ext cx="7717500" cy="46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a:solidFill>
                  <a:schemeClr val="dk1"/>
                </a:solidFill>
                <a:latin typeface="Times New Roman"/>
                <a:ea typeface="Times New Roman"/>
                <a:cs typeface="Times New Roman"/>
                <a:sym typeface="Times New Roman"/>
              </a:rPr>
              <a:t>Phase I - Classical Machine Learning</a:t>
            </a:r>
            <a:endParaRPr sz="3000" b="1">
              <a:solidFill>
                <a:srgbClr val="ED5B50"/>
              </a:solidFill>
              <a:latin typeface="Times New Roman"/>
              <a:ea typeface="Times New Roman"/>
              <a:cs typeface="Times New Roman"/>
              <a:sym typeface="Times New Roman"/>
            </a:endParaRPr>
          </a:p>
        </p:txBody>
      </p:sp>
      <p:pic>
        <p:nvPicPr>
          <p:cNvPr id="345" name="Google Shape;345;p32"/>
          <p:cNvPicPr preferRelativeResize="0"/>
          <p:nvPr/>
        </p:nvPicPr>
        <p:blipFill>
          <a:blip r:embed="rId4">
            <a:alphaModFix/>
          </a:blip>
          <a:stretch>
            <a:fillRect/>
          </a:stretch>
        </p:blipFill>
        <p:spPr>
          <a:xfrm>
            <a:off x="1259625" y="3773550"/>
            <a:ext cx="3988849" cy="1038300"/>
          </a:xfrm>
          <a:prstGeom prst="rect">
            <a:avLst/>
          </a:prstGeom>
          <a:noFill/>
          <a:ln>
            <a:noFill/>
          </a:ln>
        </p:spPr>
      </p:pic>
      <p:pic>
        <p:nvPicPr>
          <p:cNvPr id="346" name="Google Shape;346;p32"/>
          <p:cNvPicPr preferRelativeResize="0"/>
          <p:nvPr/>
        </p:nvPicPr>
        <p:blipFill>
          <a:blip r:embed="rId5">
            <a:alphaModFix/>
          </a:blip>
          <a:stretch>
            <a:fillRect/>
          </a:stretch>
        </p:blipFill>
        <p:spPr>
          <a:xfrm>
            <a:off x="5726050" y="2571750"/>
            <a:ext cx="2864275" cy="24201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grpSp>
        <p:nvGrpSpPr>
          <p:cNvPr id="351" name="Google Shape;351;p33"/>
          <p:cNvGrpSpPr/>
          <p:nvPr/>
        </p:nvGrpSpPr>
        <p:grpSpPr>
          <a:xfrm>
            <a:off x="7291296" y="-7"/>
            <a:ext cx="1852709" cy="1236281"/>
            <a:chOff x="3471133" y="956682"/>
            <a:chExt cx="4698729" cy="3256800"/>
          </a:xfrm>
        </p:grpSpPr>
        <p:sp>
          <p:nvSpPr>
            <p:cNvPr id="352" name="Google Shape;352;p33"/>
            <p:cNvSpPr/>
            <p:nvPr/>
          </p:nvSpPr>
          <p:spPr>
            <a:xfrm>
              <a:off x="3471133" y="956682"/>
              <a:ext cx="2894700" cy="3256800"/>
            </a:xfrm>
            <a:prstGeom prst="chevron">
              <a:avLst>
                <a:gd name="adj" fmla="val 50000"/>
              </a:avLst>
            </a:prstGeom>
            <a:solidFill>
              <a:srgbClr val="212121">
                <a:alpha val="3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3"/>
            <p:cNvSpPr/>
            <p:nvPr/>
          </p:nvSpPr>
          <p:spPr>
            <a:xfrm>
              <a:off x="5275162" y="956682"/>
              <a:ext cx="2894700" cy="3256800"/>
            </a:xfrm>
            <a:prstGeom prst="chevron">
              <a:avLst>
                <a:gd name="adj" fmla="val 50000"/>
              </a:avLst>
            </a:prstGeom>
            <a:solidFill>
              <a:srgbClr val="F06F65">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33"/>
          <p:cNvGrpSpPr/>
          <p:nvPr/>
        </p:nvGrpSpPr>
        <p:grpSpPr>
          <a:xfrm>
            <a:off x="5155" y="4163951"/>
            <a:ext cx="1950442" cy="1308908"/>
            <a:chOff x="3471133" y="956682"/>
            <a:chExt cx="4698729" cy="3256800"/>
          </a:xfrm>
        </p:grpSpPr>
        <p:sp>
          <p:nvSpPr>
            <p:cNvPr id="355" name="Google Shape;355;p33"/>
            <p:cNvSpPr/>
            <p:nvPr/>
          </p:nvSpPr>
          <p:spPr>
            <a:xfrm>
              <a:off x="3471133" y="956682"/>
              <a:ext cx="2894700" cy="3256800"/>
            </a:xfrm>
            <a:prstGeom prst="chevron">
              <a:avLst>
                <a:gd name="adj" fmla="val 50000"/>
              </a:avLst>
            </a:prstGeom>
            <a:solidFill>
              <a:srgbClr val="212121">
                <a:alpha val="3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3"/>
            <p:cNvSpPr/>
            <p:nvPr/>
          </p:nvSpPr>
          <p:spPr>
            <a:xfrm>
              <a:off x="5275162" y="956682"/>
              <a:ext cx="2894700" cy="3256800"/>
            </a:xfrm>
            <a:prstGeom prst="chevron">
              <a:avLst>
                <a:gd name="adj" fmla="val 50000"/>
              </a:avLst>
            </a:prstGeom>
            <a:solidFill>
              <a:srgbClr val="F06F65">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33"/>
          <p:cNvSpPr txBox="1">
            <a:spLocks noGrp="1"/>
          </p:cNvSpPr>
          <p:nvPr>
            <p:ph type="body" idx="1"/>
          </p:nvPr>
        </p:nvSpPr>
        <p:spPr>
          <a:xfrm>
            <a:off x="733125" y="898100"/>
            <a:ext cx="7877100" cy="97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Font typeface="Arial"/>
              <a:buNone/>
            </a:pPr>
            <a:r>
              <a:rPr lang="en" sz="1600" b="1">
                <a:solidFill>
                  <a:srgbClr val="ED5B50"/>
                </a:solidFill>
                <a:latin typeface="Times New Roman"/>
                <a:ea typeface="Times New Roman"/>
                <a:cs typeface="Times New Roman"/>
                <a:sym typeface="Times New Roman"/>
              </a:rPr>
              <a:t>Task 3: Model Training and Evaluation</a:t>
            </a:r>
            <a:endParaRPr sz="1600" b="1">
              <a:solidFill>
                <a:schemeClr val="dk1"/>
              </a:solidFill>
              <a:latin typeface="Times New Roman"/>
              <a:ea typeface="Times New Roman"/>
              <a:cs typeface="Times New Roman"/>
              <a:sym typeface="Times New Roman"/>
            </a:endParaRPr>
          </a:p>
          <a:p>
            <a:pPr marL="457200" lvl="0" indent="-317500" algn="l" rtl="0">
              <a:spcBef>
                <a:spcPts val="1200"/>
              </a:spcBef>
              <a:spcAft>
                <a:spcPts val="0"/>
              </a:spcAft>
              <a:buClr>
                <a:srgbClr val="ED5B50"/>
              </a:buClr>
              <a:buSzPts val="1400"/>
              <a:buFont typeface="Times New Roman"/>
              <a:buChar char="●"/>
            </a:pPr>
            <a:r>
              <a:rPr lang="en" sz="1400">
                <a:solidFill>
                  <a:schemeClr val="dk1"/>
                </a:solidFill>
                <a:latin typeface="Times New Roman"/>
                <a:ea typeface="Times New Roman"/>
                <a:cs typeface="Times New Roman"/>
                <a:sym typeface="Times New Roman"/>
              </a:rPr>
              <a:t>Predict the results on the entire dataset</a:t>
            </a:r>
            <a:endParaRPr sz="14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1400">
              <a:solidFill>
                <a:srgbClr val="ED5B50"/>
              </a:solidFill>
              <a:latin typeface="Times New Roman"/>
              <a:ea typeface="Times New Roman"/>
              <a:cs typeface="Times New Roman"/>
              <a:sym typeface="Times New Roman"/>
            </a:endParaRPr>
          </a:p>
          <a:p>
            <a:pPr marL="0" lvl="0" indent="0" algn="l" rtl="0">
              <a:spcBef>
                <a:spcPts val="1200"/>
              </a:spcBef>
              <a:spcAft>
                <a:spcPts val="0"/>
              </a:spcAft>
              <a:buNone/>
            </a:pPr>
            <a:endParaRPr sz="1400">
              <a:solidFill>
                <a:srgbClr val="ED5B50"/>
              </a:solidFill>
              <a:latin typeface="Times New Roman"/>
              <a:ea typeface="Times New Roman"/>
              <a:cs typeface="Times New Roman"/>
              <a:sym typeface="Times New Roman"/>
            </a:endParaRPr>
          </a:p>
          <a:p>
            <a:pPr marL="0" lvl="0" indent="0" algn="l" rtl="0">
              <a:spcBef>
                <a:spcPts val="1200"/>
              </a:spcBef>
              <a:spcAft>
                <a:spcPts val="1200"/>
              </a:spcAft>
              <a:buNone/>
            </a:pPr>
            <a:endParaRPr sz="1400">
              <a:solidFill>
                <a:srgbClr val="ED5B50"/>
              </a:solidFill>
              <a:latin typeface="Times New Roman"/>
              <a:ea typeface="Times New Roman"/>
              <a:cs typeface="Times New Roman"/>
              <a:sym typeface="Times New Roman"/>
            </a:endParaRPr>
          </a:p>
        </p:txBody>
      </p:sp>
      <p:sp>
        <p:nvSpPr>
          <p:cNvPr id="358" name="Google Shape;358;p33"/>
          <p:cNvSpPr txBox="1"/>
          <p:nvPr/>
        </p:nvSpPr>
        <p:spPr>
          <a:xfrm>
            <a:off x="660175" y="387288"/>
            <a:ext cx="7717500" cy="46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a:solidFill>
                  <a:schemeClr val="dk1"/>
                </a:solidFill>
                <a:latin typeface="Times New Roman"/>
                <a:ea typeface="Times New Roman"/>
                <a:cs typeface="Times New Roman"/>
                <a:sym typeface="Times New Roman"/>
              </a:rPr>
              <a:t>Phase I - Classical Machine Learning</a:t>
            </a:r>
            <a:endParaRPr sz="3000" b="1">
              <a:solidFill>
                <a:srgbClr val="ED5B50"/>
              </a:solidFill>
              <a:latin typeface="Times New Roman"/>
              <a:ea typeface="Times New Roman"/>
              <a:cs typeface="Times New Roman"/>
              <a:sym typeface="Times New Roman"/>
            </a:endParaRPr>
          </a:p>
        </p:txBody>
      </p:sp>
      <p:pic>
        <p:nvPicPr>
          <p:cNvPr id="359" name="Google Shape;359;p33"/>
          <p:cNvPicPr preferRelativeResize="0"/>
          <p:nvPr/>
        </p:nvPicPr>
        <p:blipFill rotWithShape="1">
          <a:blip r:embed="rId3">
            <a:alphaModFix/>
          </a:blip>
          <a:srcRect/>
          <a:stretch/>
        </p:blipFill>
        <p:spPr>
          <a:xfrm>
            <a:off x="1300900" y="1681253"/>
            <a:ext cx="6038226" cy="338577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grpSp>
        <p:nvGrpSpPr>
          <p:cNvPr id="364" name="Google Shape;364;p34"/>
          <p:cNvGrpSpPr/>
          <p:nvPr/>
        </p:nvGrpSpPr>
        <p:grpSpPr>
          <a:xfrm>
            <a:off x="131409" y="934864"/>
            <a:ext cx="3416446" cy="2368019"/>
            <a:chOff x="3471133" y="956682"/>
            <a:chExt cx="4698729" cy="3256800"/>
          </a:xfrm>
        </p:grpSpPr>
        <p:sp>
          <p:nvSpPr>
            <p:cNvPr id="365" name="Google Shape;365;p34"/>
            <p:cNvSpPr/>
            <p:nvPr/>
          </p:nvSpPr>
          <p:spPr>
            <a:xfrm>
              <a:off x="3471133" y="956682"/>
              <a:ext cx="2894700" cy="3256800"/>
            </a:xfrm>
            <a:prstGeom prst="chevron">
              <a:avLst>
                <a:gd name="adj" fmla="val 50000"/>
              </a:avLst>
            </a:prstGeom>
            <a:solidFill>
              <a:srgbClr val="1CD8D8">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4"/>
            <p:cNvSpPr/>
            <p:nvPr/>
          </p:nvSpPr>
          <p:spPr>
            <a:xfrm>
              <a:off x="5275162" y="956682"/>
              <a:ext cx="2894700" cy="3256800"/>
            </a:xfrm>
            <a:prstGeom prst="chevron">
              <a:avLst>
                <a:gd name="adj" fmla="val 50000"/>
              </a:avLst>
            </a:prstGeom>
            <a:solidFill>
              <a:srgbClr val="1CD8D8">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7" name="Google Shape;367;p34"/>
          <p:cNvSpPr/>
          <p:nvPr/>
        </p:nvSpPr>
        <p:spPr>
          <a:xfrm>
            <a:off x="677807" y="2662665"/>
            <a:ext cx="1721100" cy="1936800"/>
          </a:xfrm>
          <a:prstGeom prst="chevron">
            <a:avLst>
              <a:gd name="adj" fmla="val 50000"/>
            </a:avLst>
          </a:prstGeom>
          <a:noFill/>
          <a:ln w="19050" cap="flat" cmpd="sng">
            <a:solidFill>
              <a:srgbClr val="F06F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8" name="Google Shape;368;p34"/>
          <p:cNvPicPr preferRelativeResize="0"/>
          <p:nvPr/>
        </p:nvPicPr>
        <p:blipFill rotWithShape="1">
          <a:blip r:embed="rId3">
            <a:alphaModFix/>
          </a:blip>
          <a:srcRect/>
          <a:stretch/>
        </p:blipFill>
        <p:spPr>
          <a:xfrm>
            <a:off x="-2" y="0"/>
            <a:ext cx="3200202" cy="4801449"/>
          </a:xfrm>
          <a:prstGeom prst="rect">
            <a:avLst/>
          </a:prstGeom>
          <a:noFill/>
          <a:ln>
            <a:noFill/>
          </a:ln>
        </p:spPr>
      </p:pic>
      <p:sp>
        <p:nvSpPr>
          <p:cNvPr id="369" name="Google Shape;369;p34"/>
          <p:cNvSpPr/>
          <p:nvPr/>
        </p:nvSpPr>
        <p:spPr>
          <a:xfrm>
            <a:off x="-1465650" y="0"/>
            <a:ext cx="5165100" cy="4654500"/>
          </a:xfrm>
          <a:prstGeom prst="rect">
            <a:avLst/>
          </a:prstGeom>
          <a:solidFill>
            <a:srgbClr val="FFFFFF">
              <a:alpha val="6000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0" name="Google Shape;370;p34"/>
          <p:cNvSpPr txBox="1">
            <a:spLocks noGrp="1"/>
          </p:cNvSpPr>
          <p:nvPr>
            <p:ph type="body" idx="4294967295"/>
          </p:nvPr>
        </p:nvSpPr>
        <p:spPr>
          <a:xfrm>
            <a:off x="3495000" y="1853250"/>
            <a:ext cx="5649000" cy="31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solidFill>
                  <a:schemeClr val="dk1"/>
                </a:solidFill>
                <a:latin typeface="Times New Roman"/>
                <a:ea typeface="Times New Roman"/>
                <a:cs typeface="Times New Roman"/>
                <a:sym typeface="Times New Roman"/>
              </a:rPr>
              <a:t>Objective:</a:t>
            </a:r>
            <a:endParaRPr sz="1400" b="1">
              <a:solidFill>
                <a:schemeClr val="dk1"/>
              </a:solidFill>
              <a:latin typeface="Times New Roman"/>
              <a:ea typeface="Times New Roman"/>
              <a:cs typeface="Times New Roman"/>
              <a:sym typeface="Times New Roman"/>
            </a:endParaRPr>
          </a:p>
          <a:p>
            <a:pPr marL="0" lvl="0" indent="0" algn="l" rtl="0">
              <a:spcBef>
                <a:spcPts val="1200"/>
              </a:spcBef>
              <a:spcAft>
                <a:spcPts val="0"/>
              </a:spcAft>
              <a:buSzPts val="1100"/>
              <a:buFont typeface="Arial"/>
              <a:buNone/>
            </a:pPr>
            <a:r>
              <a:rPr lang="en" sz="1400">
                <a:solidFill>
                  <a:schemeClr val="dk1"/>
                </a:solidFill>
                <a:latin typeface="Times New Roman"/>
                <a:ea typeface="Times New Roman"/>
                <a:cs typeface="Times New Roman"/>
                <a:sym typeface="Times New Roman"/>
              </a:rPr>
              <a:t>Translate the classical model into a quantum machine learning model</a:t>
            </a:r>
            <a:endParaRPr sz="1400">
              <a:solidFill>
                <a:schemeClr val="dk1"/>
              </a:solidFill>
              <a:latin typeface="Times New Roman"/>
              <a:ea typeface="Times New Roman"/>
              <a:cs typeface="Times New Roman"/>
              <a:sym typeface="Times New Roman"/>
            </a:endParaRPr>
          </a:p>
          <a:p>
            <a:pPr marL="0" lvl="0" indent="0" algn="l" rtl="0">
              <a:spcBef>
                <a:spcPts val="1200"/>
              </a:spcBef>
              <a:spcAft>
                <a:spcPts val="0"/>
              </a:spcAft>
              <a:buSzPts val="1100"/>
              <a:buFont typeface="Arial"/>
              <a:buNone/>
            </a:pPr>
            <a:r>
              <a:rPr lang="en" sz="1400" b="1">
                <a:solidFill>
                  <a:schemeClr val="dk1"/>
                </a:solidFill>
                <a:latin typeface="Times New Roman"/>
                <a:ea typeface="Times New Roman"/>
                <a:cs typeface="Times New Roman"/>
                <a:sym typeface="Times New Roman"/>
              </a:rPr>
              <a:t>Approach:</a:t>
            </a:r>
            <a:endParaRPr sz="1400" b="1">
              <a:solidFill>
                <a:schemeClr val="dk1"/>
              </a:solidFill>
              <a:latin typeface="Times New Roman"/>
              <a:ea typeface="Times New Roman"/>
              <a:cs typeface="Times New Roman"/>
              <a:sym typeface="Times New Roman"/>
            </a:endParaRPr>
          </a:p>
          <a:p>
            <a:pPr marL="457200" lvl="0" indent="-317500" algn="l" rtl="0">
              <a:lnSpc>
                <a:spcPct val="115000"/>
              </a:lnSpc>
              <a:spcBef>
                <a:spcPts val="1200"/>
              </a:spcBef>
              <a:spcAft>
                <a:spcPts val="0"/>
              </a:spcAft>
              <a:buClr>
                <a:srgbClr val="ED5B50"/>
              </a:buClr>
              <a:buSzPts val="1400"/>
              <a:buFont typeface="Times New Roman"/>
              <a:buChar char="●"/>
            </a:pPr>
            <a:r>
              <a:rPr lang="en" sz="1400">
                <a:solidFill>
                  <a:schemeClr val="dk1"/>
                </a:solidFill>
                <a:latin typeface="Times New Roman"/>
                <a:ea typeface="Times New Roman"/>
                <a:cs typeface="Times New Roman"/>
                <a:sym typeface="Times New Roman"/>
              </a:rPr>
              <a:t>Use parameterized quantum circuits (PQCs) to implement the model</a:t>
            </a:r>
            <a:endParaRPr sz="1400">
              <a:solidFill>
                <a:schemeClr val="dk1"/>
              </a:solidFill>
              <a:latin typeface="Times New Roman"/>
              <a:ea typeface="Times New Roman"/>
              <a:cs typeface="Times New Roman"/>
              <a:sym typeface="Times New Roman"/>
            </a:endParaRPr>
          </a:p>
          <a:p>
            <a:pPr marL="0" lvl="0" indent="0" algn="l" rtl="0">
              <a:spcBef>
                <a:spcPts val="1000"/>
              </a:spcBef>
              <a:spcAft>
                <a:spcPts val="0"/>
              </a:spcAft>
              <a:buNone/>
            </a:pPr>
            <a:r>
              <a:rPr lang="en" sz="1400" b="1">
                <a:solidFill>
                  <a:schemeClr val="dk1"/>
                </a:solidFill>
                <a:latin typeface="Times New Roman"/>
                <a:ea typeface="Times New Roman"/>
                <a:cs typeface="Times New Roman"/>
                <a:sym typeface="Times New Roman"/>
              </a:rPr>
              <a:t>Tasks:</a:t>
            </a:r>
            <a:endParaRPr sz="1400" b="1">
              <a:solidFill>
                <a:schemeClr val="dk1"/>
              </a:solidFill>
              <a:latin typeface="Times New Roman"/>
              <a:ea typeface="Times New Roman"/>
              <a:cs typeface="Times New Roman"/>
              <a:sym typeface="Times New Roman"/>
            </a:endParaRPr>
          </a:p>
          <a:p>
            <a:pPr marL="457200" lvl="0" indent="-317500" algn="l" rtl="0">
              <a:lnSpc>
                <a:spcPct val="115000"/>
              </a:lnSpc>
              <a:spcBef>
                <a:spcPts val="1200"/>
              </a:spcBef>
              <a:spcAft>
                <a:spcPts val="0"/>
              </a:spcAft>
              <a:buClr>
                <a:srgbClr val="ED5B50"/>
              </a:buClr>
              <a:buSzPts val="1400"/>
              <a:buFont typeface="Times New Roman"/>
              <a:buChar char="●"/>
            </a:pPr>
            <a:r>
              <a:rPr lang="en" sz="1400">
                <a:solidFill>
                  <a:schemeClr val="dk1"/>
                </a:solidFill>
                <a:latin typeface="Times New Roman"/>
                <a:ea typeface="Times New Roman"/>
                <a:cs typeface="Times New Roman"/>
                <a:sym typeface="Times New Roman"/>
              </a:rPr>
              <a:t>Translate classical features into quantum features</a:t>
            </a:r>
            <a:endParaRPr sz="1400">
              <a:solidFill>
                <a:schemeClr val="dk1"/>
              </a:solidFill>
              <a:latin typeface="Times New Roman"/>
              <a:ea typeface="Times New Roman"/>
              <a:cs typeface="Times New Roman"/>
              <a:sym typeface="Times New Roman"/>
            </a:endParaRPr>
          </a:p>
          <a:p>
            <a:pPr marL="457200" lvl="0" indent="-317500" algn="l" rtl="0">
              <a:lnSpc>
                <a:spcPct val="115000"/>
              </a:lnSpc>
              <a:spcBef>
                <a:spcPts val="1000"/>
              </a:spcBef>
              <a:spcAft>
                <a:spcPts val="0"/>
              </a:spcAft>
              <a:buClr>
                <a:srgbClr val="ED5B50"/>
              </a:buClr>
              <a:buSzPts val="1400"/>
              <a:buFont typeface="Times New Roman"/>
              <a:buChar char="●"/>
            </a:pPr>
            <a:r>
              <a:rPr lang="en" sz="1400">
                <a:solidFill>
                  <a:schemeClr val="dk1"/>
                </a:solidFill>
                <a:latin typeface="Times New Roman"/>
                <a:ea typeface="Times New Roman"/>
                <a:cs typeface="Times New Roman"/>
                <a:sym typeface="Times New Roman"/>
              </a:rPr>
              <a:t>Implement and test quantum model</a:t>
            </a:r>
            <a:endParaRPr sz="1400">
              <a:solidFill>
                <a:schemeClr val="dk1"/>
              </a:solidFill>
              <a:latin typeface="Times New Roman"/>
              <a:ea typeface="Times New Roman"/>
              <a:cs typeface="Times New Roman"/>
              <a:sym typeface="Times New Roman"/>
            </a:endParaRPr>
          </a:p>
          <a:p>
            <a:pPr marL="457200" lvl="0" indent="-317500" algn="l" rtl="0">
              <a:lnSpc>
                <a:spcPct val="115000"/>
              </a:lnSpc>
              <a:spcBef>
                <a:spcPts val="1000"/>
              </a:spcBef>
              <a:spcAft>
                <a:spcPts val="1000"/>
              </a:spcAft>
              <a:buClr>
                <a:srgbClr val="ED5B50"/>
              </a:buClr>
              <a:buSzPts val="1400"/>
              <a:buFont typeface="Times New Roman"/>
              <a:buChar char="●"/>
            </a:pPr>
            <a:r>
              <a:rPr lang="en" sz="1400">
                <a:solidFill>
                  <a:schemeClr val="dk1"/>
                </a:solidFill>
                <a:latin typeface="Times New Roman"/>
                <a:ea typeface="Times New Roman"/>
                <a:cs typeface="Times New Roman"/>
                <a:sym typeface="Times New Roman"/>
              </a:rPr>
              <a:t>Evaluate the model</a:t>
            </a:r>
            <a:endParaRPr sz="1400">
              <a:solidFill>
                <a:schemeClr val="dk1"/>
              </a:solidFill>
              <a:latin typeface="Times New Roman"/>
              <a:ea typeface="Times New Roman"/>
              <a:cs typeface="Times New Roman"/>
              <a:sym typeface="Times New Roman"/>
            </a:endParaRPr>
          </a:p>
        </p:txBody>
      </p:sp>
      <p:sp>
        <p:nvSpPr>
          <p:cNvPr id="371" name="Google Shape;371;p34"/>
          <p:cNvSpPr txBox="1"/>
          <p:nvPr/>
        </p:nvSpPr>
        <p:spPr>
          <a:xfrm>
            <a:off x="3125150" y="540750"/>
            <a:ext cx="5726100" cy="116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Times New Roman"/>
                <a:ea typeface="Times New Roman"/>
                <a:cs typeface="Times New Roman"/>
                <a:sym typeface="Times New Roman"/>
              </a:rPr>
              <a:t>Phase II </a:t>
            </a:r>
            <a:endParaRPr sz="3000" b="1">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3000" b="1">
                <a:solidFill>
                  <a:srgbClr val="ED5B50"/>
                </a:solidFill>
                <a:latin typeface="Times New Roman"/>
                <a:ea typeface="Times New Roman"/>
                <a:cs typeface="Times New Roman"/>
                <a:sym typeface="Times New Roman"/>
              </a:rPr>
              <a:t>Quantum Machine Learning</a:t>
            </a:r>
            <a:r>
              <a:rPr lang="en" sz="3000" b="1">
                <a:solidFill>
                  <a:schemeClr val="dk1"/>
                </a:solidFill>
                <a:latin typeface="Times New Roman"/>
                <a:ea typeface="Times New Roman"/>
                <a:cs typeface="Times New Roman"/>
                <a:sym typeface="Times New Roman"/>
              </a:rPr>
              <a:t> </a:t>
            </a:r>
            <a:r>
              <a:rPr lang="en" sz="3000" b="1">
                <a:solidFill>
                  <a:srgbClr val="ED5B50"/>
                </a:solidFill>
                <a:latin typeface="Times New Roman"/>
                <a:ea typeface="Times New Roman"/>
                <a:cs typeface="Times New Roman"/>
                <a:sym typeface="Times New Roman"/>
              </a:rPr>
              <a:t>Translation</a:t>
            </a:r>
            <a:endParaRPr sz="3000" b="1">
              <a:solidFill>
                <a:srgbClr val="ED5B50"/>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grpSp>
        <p:nvGrpSpPr>
          <p:cNvPr id="376" name="Google Shape;376;p35"/>
          <p:cNvGrpSpPr/>
          <p:nvPr/>
        </p:nvGrpSpPr>
        <p:grpSpPr>
          <a:xfrm>
            <a:off x="5155" y="4163951"/>
            <a:ext cx="1950442" cy="1308908"/>
            <a:chOff x="3471133" y="956682"/>
            <a:chExt cx="4698729" cy="3256800"/>
          </a:xfrm>
        </p:grpSpPr>
        <p:sp>
          <p:nvSpPr>
            <p:cNvPr id="377" name="Google Shape;377;p35"/>
            <p:cNvSpPr/>
            <p:nvPr/>
          </p:nvSpPr>
          <p:spPr>
            <a:xfrm>
              <a:off x="3471133" y="956682"/>
              <a:ext cx="2894700" cy="3256800"/>
            </a:xfrm>
            <a:prstGeom prst="chevron">
              <a:avLst>
                <a:gd name="adj" fmla="val 50000"/>
              </a:avLst>
            </a:prstGeom>
            <a:solidFill>
              <a:srgbClr val="212121">
                <a:alpha val="3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5"/>
            <p:cNvSpPr/>
            <p:nvPr/>
          </p:nvSpPr>
          <p:spPr>
            <a:xfrm>
              <a:off x="5275162" y="956682"/>
              <a:ext cx="2894700" cy="3256800"/>
            </a:xfrm>
            <a:prstGeom prst="chevron">
              <a:avLst>
                <a:gd name="adj" fmla="val 50000"/>
              </a:avLst>
            </a:prstGeom>
            <a:solidFill>
              <a:srgbClr val="F06F65">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 name="Google Shape;379;p35"/>
          <p:cNvGrpSpPr/>
          <p:nvPr/>
        </p:nvGrpSpPr>
        <p:grpSpPr>
          <a:xfrm>
            <a:off x="7291296" y="-7"/>
            <a:ext cx="1852709" cy="1236281"/>
            <a:chOff x="3471133" y="956682"/>
            <a:chExt cx="4698729" cy="3256800"/>
          </a:xfrm>
        </p:grpSpPr>
        <p:sp>
          <p:nvSpPr>
            <p:cNvPr id="380" name="Google Shape;380;p35"/>
            <p:cNvSpPr/>
            <p:nvPr/>
          </p:nvSpPr>
          <p:spPr>
            <a:xfrm>
              <a:off x="3471133" y="956682"/>
              <a:ext cx="2894700" cy="3256800"/>
            </a:xfrm>
            <a:prstGeom prst="chevron">
              <a:avLst>
                <a:gd name="adj" fmla="val 50000"/>
              </a:avLst>
            </a:prstGeom>
            <a:solidFill>
              <a:srgbClr val="212121">
                <a:alpha val="3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5"/>
            <p:cNvSpPr/>
            <p:nvPr/>
          </p:nvSpPr>
          <p:spPr>
            <a:xfrm>
              <a:off x="5275162" y="956682"/>
              <a:ext cx="2894700" cy="3256800"/>
            </a:xfrm>
            <a:prstGeom prst="chevron">
              <a:avLst>
                <a:gd name="adj" fmla="val 50000"/>
              </a:avLst>
            </a:prstGeom>
            <a:solidFill>
              <a:srgbClr val="F06F65">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2" name="Google Shape;382;p35"/>
          <p:cNvPicPr preferRelativeResize="0"/>
          <p:nvPr/>
        </p:nvPicPr>
        <p:blipFill>
          <a:blip r:embed="rId3">
            <a:alphaModFix/>
          </a:blip>
          <a:stretch>
            <a:fillRect/>
          </a:stretch>
        </p:blipFill>
        <p:spPr>
          <a:xfrm>
            <a:off x="5418425" y="1100225"/>
            <a:ext cx="3091375" cy="3504625"/>
          </a:xfrm>
          <a:prstGeom prst="rect">
            <a:avLst/>
          </a:prstGeom>
          <a:noFill/>
          <a:ln>
            <a:noFill/>
          </a:ln>
        </p:spPr>
      </p:pic>
      <p:sp>
        <p:nvSpPr>
          <p:cNvPr id="383" name="Google Shape;383;p35"/>
          <p:cNvSpPr txBox="1"/>
          <p:nvPr/>
        </p:nvSpPr>
        <p:spPr>
          <a:xfrm>
            <a:off x="713225" y="555875"/>
            <a:ext cx="7717500" cy="46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a:solidFill>
                  <a:schemeClr val="dk1"/>
                </a:solidFill>
                <a:latin typeface="Times New Roman"/>
                <a:ea typeface="Times New Roman"/>
                <a:cs typeface="Times New Roman"/>
                <a:sym typeface="Times New Roman"/>
              </a:rPr>
              <a:t>Overview of Steps</a:t>
            </a:r>
            <a:endParaRPr sz="3000" b="1">
              <a:solidFill>
                <a:srgbClr val="ED5B50"/>
              </a:solidFill>
              <a:latin typeface="Times New Roman"/>
              <a:ea typeface="Times New Roman"/>
              <a:cs typeface="Times New Roman"/>
              <a:sym typeface="Times New Roman"/>
            </a:endParaRPr>
          </a:p>
        </p:txBody>
      </p:sp>
      <p:sp>
        <p:nvSpPr>
          <p:cNvPr id="384" name="Google Shape;384;p35"/>
          <p:cNvSpPr txBox="1">
            <a:spLocks noGrp="1"/>
          </p:cNvSpPr>
          <p:nvPr>
            <p:ph type="body" idx="4294967295"/>
          </p:nvPr>
        </p:nvSpPr>
        <p:spPr>
          <a:xfrm>
            <a:off x="713225" y="1236275"/>
            <a:ext cx="4515900" cy="9708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1100"/>
              </a:spcBef>
              <a:spcAft>
                <a:spcPts val="0"/>
              </a:spcAft>
              <a:buClr>
                <a:srgbClr val="ED5B50"/>
              </a:buClr>
              <a:buSzPts val="1400"/>
              <a:buFont typeface="Times New Roman"/>
              <a:buChar char="●"/>
            </a:pPr>
            <a:r>
              <a:rPr lang="en" sz="1400" b="1">
                <a:solidFill>
                  <a:schemeClr val="dk1"/>
                </a:solidFill>
                <a:latin typeface="Times New Roman"/>
                <a:ea typeface="Times New Roman"/>
                <a:cs typeface="Times New Roman"/>
                <a:sym typeface="Times New Roman"/>
              </a:rPr>
              <a:t>Quantum Circuit Construction:</a:t>
            </a:r>
            <a:r>
              <a:rPr lang="en" sz="1400">
                <a:solidFill>
                  <a:schemeClr val="dk1"/>
                </a:solidFill>
                <a:latin typeface="Times New Roman"/>
                <a:ea typeface="Times New Roman"/>
                <a:cs typeface="Times New Roman"/>
                <a:sym typeface="Times New Roman"/>
              </a:rPr>
              <a:t> Build a quantum circuit where the classical features are encoded into the quantum state via parameterized rotation gates</a:t>
            </a:r>
            <a:endParaRPr sz="1400">
              <a:solidFill>
                <a:schemeClr val="dk1"/>
              </a:solidFill>
              <a:latin typeface="Times New Roman"/>
              <a:ea typeface="Times New Roman"/>
              <a:cs typeface="Times New Roman"/>
              <a:sym typeface="Times New Roman"/>
            </a:endParaRPr>
          </a:p>
          <a:p>
            <a:pPr marL="457200" lvl="0" indent="-317500" algn="l" rtl="0">
              <a:lnSpc>
                <a:spcPct val="115000"/>
              </a:lnSpc>
              <a:spcBef>
                <a:spcPts val="0"/>
              </a:spcBef>
              <a:spcAft>
                <a:spcPts val="0"/>
              </a:spcAft>
              <a:buClr>
                <a:srgbClr val="ED5B50"/>
              </a:buClr>
              <a:buSzPts val="1400"/>
              <a:buFont typeface="Times New Roman"/>
              <a:buChar char="●"/>
            </a:pPr>
            <a:r>
              <a:rPr lang="en" sz="1400" b="1">
                <a:solidFill>
                  <a:schemeClr val="dk1"/>
                </a:solidFill>
                <a:latin typeface="Times New Roman"/>
                <a:ea typeface="Times New Roman"/>
                <a:cs typeface="Times New Roman"/>
                <a:sym typeface="Times New Roman"/>
              </a:rPr>
              <a:t>Execution on a Quantum Simulator:</a:t>
            </a:r>
            <a:r>
              <a:rPr lang="en" sz="1400">
                <a:solidFill>
                  <a:schemeClr val="dk1"/>
                </a:solidFill>
                <a:latin typeface="Times New Roman"/>
                <a:ea typeface="Times New Roman"/>
                <a:cs typeface="Times New Roman"/>
                <a:sym typeface="Times New Roman"/>
              </a:rPr>
              <a:t> Execute on the QASM simulator (which mimics the behavior of a quantum processor)</a:t>
            </a:r>
            <a:endParaRPr sz="1400">
              <a:solidFill>
                <a:schemeClr val="dk1"/>
              </a:solidFill>
              <a:latin typeface="Times New Roman"/>
              <a:ea typeface="Times New Roman"/>
              <a:cs typeface="Times New Roman"/>
              <a:sym typeface="Times New Roman"/>
            </a:endParaRPr>
          </a:p>
          <a:p>
            <a:pPr marL="914400" lvl="1" indent="-317500" algn="l" rtl="0">
              <a:lnSpc>
                <a:spcPct val="115000"/>
              </a:lnSpc>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The circuit is run multiple times to gather measurement statistics.</a:t>
            </a:r>
            <a:endParaRPr sz="1400">
              <a:solidFill>
                <a:schemeClr val="dk1"/>
              </a:solidFill>
              <a:latin typeface="Times New Roman"/>
              <a:ea typeface="Times New Roman"/>
              <a:cs typeface="Times New Roman"/>
              <a:sym typeface="Times New Roman"/>
            </a:endParaRPr>
          </a:p>
          <a:p>
            <a:pPr marL="457200" lvl="0" indent="-317500" algn="l" rtl="0">
              <a:lnSpc>
                <a:spcPct val="115000"/>
              </a:lnSpc>
              <a:spcBef>
                <a:spcPts val="0"/>
              </a:spcBef>
              <a:spcAft>
                <a:spcPts val="0"/>
              </a:spcAft>
              <a:buClr>
                <a:srgbClr val="ED5B50"/>
              </a:buClr>
              <a:buSzPts val="1400"/>
              <a:buFont typeface="Times New Roman"/>
              <a:buChar char="●"/>
            </a:pPr>
            <a:r>
              <a:rPr lang="en" sz="1400" b="1">
                <a:solidFill>
                  <a:schemeClr val="dk1"/>
                </a:solidFill>
                <a:latin typeface="Times New Roman"/>
                <a:ea typeface="Times New Roman"/>
                <a:cs typeface="Times New Roman"/>
                <a:sym typeface="Times New Roman"/>
              </a:rPr>
              <a:t>Classification Based on Measurements:</a:t>
            </a:r>
            <a:r>
              <a:rPr lang="en" sz="1400">
                <a:solidFill>
                  <a:schemeClr val="dk1"/>
                </a:solidFill>
                <a:latin typeface="Times New Roman"/>
                <a:ea typeface="Times New Roman"/>
                <a:cs typeface="Times New Roman"/>
                <a:sym typeface="Times New Roman"/>
              </a:rPr>
              <a:t> Classify the match result (win or loss) based on the measurement result </a:t>
            </a:r>
            <a:endParaRPr sz="1400">
              <a:solidFill>
                <a:schemeClr val="dk1"/>
              </a:solidFill>
              <a:latin typeface="Times New Roman"/>
              <a:ea typeface="Times New Roman"/>
              <a:cs typeface="Times New Roman"/>
              <a:sym typeface="Times New Roman"/>
            </a:endParaRPr>
          </a:p>
          <a:p>
            <a:pPr marL="914400" lvl="1" indent="-317500" algn="l" rtl="0">
              <a:lnSpc>
                <a:spcPct val="115000"/>
              </a:lnSpc>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If the qubit measurement is more likely to be 0, we predict a loss; if it’s 1, we predict a win.</a:t>
            </a:r>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grpSp>
        <p:nvGrpSpPr>
          <p:cNvPr id="389" name="Google Shape;389;p36"/>
          <p:cNvGrpSpPr/>
          <p:nvPr/>
        </p:nvGrpSpPr>
        <p:grpSpPr>
          <a:xfrm>
            <a:off x="7291296" y="-7"/>
            <a:ext cx="1852709" cy="1236281"/>
            <a:chOff x="3471133" y="956682"/>
            <a:chExt cx="4698729" cy="3256800"/>
          </a:xfrm>
        </p:grpSpPr>
        <p:sp>
          <p:nvSpPr>
            <p:cNvPr id="390" name="Google Shape;390;p36"/>
            <p:cNvSpPr/>
            <p:nvPr/>
          </p:nvSpPr>
          <p:spPr>
            <a:xfrm>
              <a:off x="3471133" y="956682"/>
              <a:ext cx="2894700" cy="3256800"/>
            </a:xfrm>
            <a:prstGeom prst="chevron">
              <a:avLst>
                <a:gd name="adj" fmla="val 50000"/>
              </a:avLst>
            </a:prstGeom>
            <a:solidFill>
              <a:srgbClr val="212121">
                <a:alpha val="3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p:nvPr/>
          </p:nvSpPr>
          <p:spPr>
            <a:xfrm>
              <a:off x="5275162" y="956682"/>
              <a:ext cx="2894700" cy="3256800"/>
            </a:xfrm>
            <a:prstGeom prst="chevron">
              <a:avLst>
                <a:gd name="adj" fmla="val 50000"/>
              </a:avLst>
            </a:prstGeom>
            <a:solidFill>
              <a:srgbClr val="F06F65">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 name="Google Shape;392;p36"/>
          <p:cNvGrpSpPr/>
          <p:nvPr/>
        </p:nvGrpSpPr>
        <p:grpSpPr>
          <a:xfrm>
            <a:off x="5155" y="4163951"/>
            <a:ext cx="1950442" cy="1308908"/>
            <a:chOff x="3471133" y="956682"/>
            <a:chExt cx="4698729" cy="3256800"/>
          </a:xfrm>
        </p:grpSpPr>
        <p:sp>
          <p:nvSpPr>
            <p:cNvPr id="393" name="Google Shape;393;p36"/>
            <p:cNvSpPr/>
            <p:nvPr/>
          </p:nvSpPr>
          <p:spPr>
            <a:xfrm>
              <a:off x="3471133" y="956682"/>
              <a:ext cx="2894700" cy="3256800"/>
            </a:xfrm>
            <a:prstGeom prst="chevron">
              <a:avLst>
                <a:gd name="adj" fmla="val 50000"/>
              </a:avLst>
            </a:prstGeom>
            <a:solidFill>
              <a:srgbClr val="212121">
                <a:alpha val="3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6"/>
            <p:cNvSpPr/>
            <p:nvPr/>
          </p:nvSpPr>
          <p:spPr>
            <a:xfrm>
              <a:off x="5275162" y="956682"/>
              <a:ext cx="2894700" cy="3256800"/>
            </a:xfrm>
            <a:prstGeom prst="chevron">
              <a:avLst>
                <a:gd name="adj" fmla="val 50000"/>
              </a:avLst>
            </a:prstGeom>
            <a:solidFill>
              <a:srgbClr val="F06F65">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 name="Google Shape;395;p36"/>
          <p:cNvSpPr txBox="1">
            <a:spLocks noGrp="1"/>
          </p:cNvSpPr>
          <p:nvPr>
            <p:ph type="body" idx="1"/>
          </p:nvPr>
        </p:nvSpPr>
        <p:spPr>
          <a:xfrm>
            <a:off x="361775" y="599825"/>
            <a:ext cx="7876800" cy="97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Font typeface="Arial"/>
              <a:buNone/>
            </a:pPr>
            <a:r>
              <a:rPr lang="en" sz="1600" b="1">
                <a:solidFill>
                  <a:srgbClr val="ED5B50"/>
                </a:solidFill>
                <a:latin typeface="Times New Roman"/>
                <a:ea typeface="Times New Roman"/>
                <a:cs typeface="Times New Roman"/>
                <a:sym typeface="Times New Roman"/>
              </a:rPr>
              <a:t>Task 1: Translation from Classical to Quantum Features</a:t>
            </a:r>
            <a:endParaRPr sz="1600" b="1">
              <a:solidFill>
                <a:srgbClr val="ED5B50"/>
              </a:solidFill>
              <a:latin typeface="Times New Roman"/>
              <a:ea typeface="Times New Roman"/>
              <a:cs typeface="Times New Roman"/>
              <a:sym typeface="Times New Roman"/>
            </a:endParaRPr>
          </a:p>
          <a:p>
            <a:pPr marL="457200" lvl="0" indent="-317500" algn="l" rtl="0">
              <a:spcBef>
                <a:spcPts val="1200"/>
              </a:spcBef>
              <a:spcAft>
                <a:spcPts val="0"/>
              </a:spcAft>
              <a:buClr>
                <a:srgbClr val="ED5B50"/>
              </a:buClr>
              <a:buSzPts val="1400"/>
              <a:buFont typeface="Times New Roman"/>
              <a:buChar char="●"/>
            </a:pPr>
            <a:r>
              <a:rPr lang="en" sz="1400">
                <a:solidFill>
                  <a:schemeClr val="dk1"/>
                </a:solidFill>
                <a:latin typeface="Times New Roman"/>
                <a:ea typeface="Times New Roman"/>
                <a:cs typeface="Times New Roman"/>
                <a:sym typeface="Times New Roman"/>
              </a:rPr>
              <a:t>Map normalized features to a specific quantum gate parameter (θ1, θ2, etc.) </a:t>
            </a:r>
            <a:endParaRPr sz="1400">
              <a:solidFill>
                <a:schemeClr val="dk1"/>
              </a:solidFill>
              <a:latin typeface="Times New Roman"/>
              <a:ea typeface="Times New Roman"/>
              <a:cs typeface="Times New Roman"/>
              <a:sym typeface="Times New Roman"/>
            </a:endParaRPr>
          </a:p>
          <a:p>
            <a:pPr marL="457200" lvl="0" indent="0" algn="l" rtl="0">
              <a:spcBef>
                <a:spcPts val="1200"/>
              </a:spcBef>
              <a:spcAft>
                <a:spcPts val="0"/>
              </a:spcAft>
              <a:buNone/>
            </a:pPr>
            <a:endParaRPr sz="1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100">
              <a:solidFill>
                <a:schemeClr val="dk1"/>
              </a:solidFill>
              <a:latin typeface="Times New Roman"/>
              <a:ea typeface="Times New Roman"/>
              <a:cs typeface="Times New Roman"/>
              <a:sym typeface="Times New Roman"/>
            </a:endParaRPr>
          </a:p>
          <a:p>
            <a:pPr marL="457200" lvl="0" indent="0" algn="l" rtl="0">
              <a:spcBef>
                <a:spcPts val="1200"/>
              </a:spcBef>
              <a:spcAft>
                <a:spcPts val="0"/>
              </a:spcAft>
              <a:buNone/>
            </a:pPr>
            <a:endParaRPr sz="14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1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1000">
              <a:solidFill>
                <a:schemeClr val="dk1"/>
              </a:solidFill>
              <a:latin typeface="Times New Roman"/>
              <a:ea typeface="Times New Roman"/>
              <a:cs typeface="Times New Roman"/>
              <a:sym typeface="Times New Roman"/>
            </a:endParaRPr>
          </a:p>
          <a:p>
            <a:pPr marL="457200" lvl="0" indent="-317500" algn="l" rtl="0">
              <a:spcBef>
                <a:spcPts val="1200"/>
              </a:spcBef>
              <a:spcAft>
                <a:spcPts val="0"/>
              </a:spcAft>
              <a:buClr>
                <a:srgbClr val="ED5B50"/>
              </a:buClr>
              <a:buSzPts val="1400"/>
              <a:buFont typeface="Times New Roman"/>
              <a:buChar char="●"/>
            </a:pPr>
            <a:r>
              <a:rPr lang="en" sz="1400">
                <a:solidFill>
                  <a:schemeClr val="dk1"/>
                </a:solidFill>
                <a:latin typeface="Times New Roman"/>
                <a:ea typeface="Times New Roman"/>
                <a:cs typeface="Times New Roman"/>
                <a:sym typeface="Times New Roman"/>
              </a:rPr>
              <a:t>Build a quantum circuit where the classical features are encoded into the quantum state via parameterized rotation gates</a:t>
            </a:r>
            <a:endParaRPr sz="14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1600" b="1">
              <a:solidFill>
                <a:srgbClr val="ED5B50"/>
              </a:solidFill>
              <a:latin typeface="Times New Roman"/>
              <a:ea typeface="Times New Roman"/>
              <a:cs typeface="Times New Roman"/>
              <a:sym typeface="Times New Roman"/>
            </a:endParaRPr>
          </a:p>
          <a:p>
            <a:pPr marL="0" lvl="0" indent="0" algn="l" rtl="0">
              <a:spcBef>
                <a:spcPts val="1200"/>
              </a:spcBef>
              <a:spcAft>
                <a:spcPts val="0"/>
              </a:spcAft>
              <a:buNone/>
            </a:pPr>
            <a:r>
              <a:rPr lang="en" sz="1600" b="1">
                <a:solidFill>
                  <a:srgbClr val="ED5B50"/>
                </a:solidFill>
                <a:latin typeface="Times New Roman"/>
                <a:ea typeface="Times New Roman"/>
                <a:cs typeface="Times New Roman"/>
                <a:sym typeface="Times New Roman"/>
              </a:rPr>
              <a:t>Task 2: Quantum Model Implementation and Testing</a:t>
            </a:r>
            <a:endParaRPr sz="1900" b="1">
              <a:solidFill>
                <a:srgbClr val="ED5B50"/>
              </a:solidFill>
              <a:latin typeface="Times New Roman"/>
              <a:ea typeface="Times New Roman"/>
              <a:cs typeface="Times New Roman"/>
              <a:sym typeface="Times New Roman"/>
            </a:endParaRPr>
          </a:p>
          <a:p>
            <a:pPr marL="457200" lvl="0" indent="-317500" algn="l" rtl="0">
              <a:spcBef>
                <a:spcPts val="1200"/>
              </a:spcBef>
              <a:spcAft>
                <a:spcPts val="0"/>
              </a:spcAft>
              <a:buClr>
                <a:srgbClr val="ED5B50"/>
              </a:buClr>
              <a:buSzPts val="1400"/>
              <a:buFont typeface="Times New Roman"/>
              <a:buChar char="●"/>
            </a:pPr>
            <a:r>
              <a:rPr lang="en" sz="1400">
                <a:solidFill>
                  <a:schemeClr val="dk1"/>
                </a:solidFill>
                <a:latin typeface="Times New Roman"/>
                <a:ea typeface="Times New Roman"/>
                <a:cs typeface="Times New Roman"/>
                <a:sym typeface="Times New Roman"/>
              </a:rPr>
              <a:t>Execute it on the QASM simulator, which mimics the behavior of a quantum processor</a:t>
            </a:r>
            <a:endParaRPr sz="1400">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rgbClr val="ED5B50"/>
              </a:buClr>
              <a:buSzPts val="1400"/>
              <a:buFont typeface="Times New Roman"/>
              <a:buChar char="●"/>
            </a:pPr>
            <a:r>
              <a:rPr lang="en" sz="1400">
                <a:solidFill>
                  <a:schemeClr val="dk1"/>
                </a:solidFill>
                <a:latin typeface="Times New Roman"/>
                <a:ea typeface="Times New Roman"/>
                <a:cs typeface="Times New Roman"/>
                <a:sym typeface="Times New Roman"/>
              </a:rPr>
              <a:t>Classify the match result (win or loss) based on the measurement result</a:t>
            </a:r>
            <a:endParaRPr sz="1400">
              <a:solidFill>
                <a:schemeClr val="dk1"/>
              </a:solidFill>
              <a:latin typeface="Times New Roman"/>
              <a:ea typeface="Times New Roman"/>
              <a:cs typeface="Times New Roman"/>
              <a:sym typeface="Times New Roman"/>
            </a:endParaRPr>
          </a:p>
          <a:p>
            <a:pPr marL="914400" lvl="1" indent="-317500" algn="l" rtl="0">
              <a:spcBef>
                <a:spcPts val="0"/>
              </a:spcBef>
              <a:spcAft>
                <a:spcPts val="0"/>
              </a:spcAft>
              <a:buClr>
                <a:srgbClr val="ED5B50"/>
              </a:buClr>
              <a:buSzPts val="1400"/>
              <a:buFont typeface="Times New Roman"/>
              <a:buChar char="○"/>
            </a:pPr>
            <a:r>
              <a:rPr lang="en">
                <a:solidFill>
                  <a:schemeClr val="dk1"/>
                </a:solidFill>
                <a:latin typeface="Times New Roman"/>
                <a:ea typeface="Times New Roman"/>
                <a:cs typeface="Times New Roman"/>
                <a:sym typeface="Times New Roman"/>
              </a:rPr>
              <a:t>If the qubit measurement is more likely to be 0, we predict a loss; if it’s 1, we predict a win</a:t>
            </a:r>
            <a:endParaRPr sz="1400">
              <a:solidFill>
                <a:schemeClr val="dk1"/>
              </a:solidFill>
              <a:latin typeface="Times New Roman"/>
              <a:ea typeface="Times New Roman"/>
              <a:cs typeface="Times New Roman"/>
              <a:sym typeface="Times New Roman"/>
            </a:endParaRPr>
          </a:p>
        </p:txBody>
      </p:sp>
      <p:pic>
        <p:nvPicPr>
          <p:cNvPr id="396" name="Google Shape;396;p36"/>
          <p:cNvPicPr preferRelativeResize="0"/>
          <p:nvPr/>
        </p:nvPicPr>
        <p:blipFill>
          <a:blip r:embed="rId3">
            <a:alphaModFix/>
          </a:blip>
          <a:stretch>
            <a:fillRect/>
          </a:stretch>
        </p:blipFill>
        <p:spPr>
          <a:xfrm>
            <a:off x="5589825" y="1328375"/>
            <a:ext cx="2552926" cy="1421025"/>
          </a:xfrm>
          <a:prstGeom prst="rect">
            <a:avLst/>
          </a:prstGeom>
          <a:noFill/>
          <a:ln>
            <a:noFill/>
          </a:ln>
        </p:spPr>
      </p:pic>
      <p:pic>
        <p:nvPicPr>
          <p:cNvPr id="397" name="Google Shape;397;p36"/>
          <p:cNvPicPr preferRelativeResize="0"/>
          <p:nvPr/>
        </p:nvPicPr>
        <p:blipFill>
          <a:blip r:embed="rId4">
            <a:alphaModFix/>
          </a:blip>
          <a:stretch>
            <a:fillRect/>
          </a:stretch>
        </p:blipFill>
        <p:spPr>
          <a:xfrm>
            <a:off x="3535550" y="2989000"/>
            <a:ext cx="5027976" cy="729188"/>
          </a:xfrm>
          <a:prstGeom prst="rect">
            <a:avLst/>
          </a:prstGeom>
          <a:noFill/>
          <a:ln>
            <a:noFill/>
          </a:ln>
        </p:spPr>
      </p:pic>
      <p:pic>
        <p:nvPicPr>
          <p:cNvPr id="398" name="Google Shape;398;p36"/>
          <p:cNvPicPr preferRelativeResize="0"/>
          <p:nvPr/>
        </p:nvPicPr>
        <p:blipFill>
          <a:blip r:embed="rId5">
            <a:alphaModFix/>
          </a:blip>
          <a:stretch>
            <a:fillRect/>
          </a:stretch>
        </p:blipFill>
        <p:spPr>
          <a:xfrm>
            <a:off x="758250" y="1328375"/>
            <a:ext cx="4555874" cy="1482300"/>
          </a:xfrm>
          <a:prstGeom prst="rect">
            <a:avLst/>
          </a:prstGeom>
          <a:noFill/>
          <a:ln>
            <a:noFill/>
          </a:ln>
        </p:spPr>
      </p:pic>
      <p:sp>
        <p:nvSpPr>
          <p:cNvPr id="399" name="Google Shape;399;p36"/>
          <p:cNvSpPr txBox="1"/>
          <p:nvPr/>
        </p:nvSpPr>
        <p:spPr>
          <a:xfrm>
            <a:off x="361775" y="138125"/>
            <a:ext cx="7717500" cy="46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a:solidFill>
                  <a:schemeClr val="dk1"/>
                </a:solidFill>
                <a:latin typeface="Times New Roman"/>
                <a:ea typeface="Times New Roman"/>
                <a:cs typeface="Times New Roman"/>
                <a:sym typeface="Times New Roman"/>
              </a:rPr>
              <a:t>Phase II - </a:t>
            </a:r>
            <a:r>
              <a:rPr lang="en" sz="3000" b="1">
                <a:solidFill>
                  <a:srgbClr val="ED5B50"/>
                </a:solidFill>
                <a:latin typeface="Times New Roman"/>
                <a:ea typeface="Times New Roman"/>
                <a:cs typeface="Times New Roman"/>
                <a:sym typeface="Times New Roman"/>
              </a:rPr>
              <a:t>One Qubit</a:t>
            </a:r>
            <a:endParaRPr sz="3000" b="1">
              <a:solidFill>
                <a:srgbClr val="ED5B50"/>
              </a:solidFill>
              <a:latin typeface="Times New Roman"/>
              <a:ea typeface="Times New Roman"/>
              <a:cs typeface="Times New Roman"/>
              <a:sym typeface="Times New Roman"/>
            </a:endParaRPr>
          </a:p>
        </p:txBody>
      </p:sp>
      <p:pic>
        <p:nvPicPr>
          <p:cNvPr id="400" name="Google Shape;400;p36"/>
          <p:cNvPicPr preferRelativeResize="0"/>
          <p:nvPr/>
        </p:nvPicPr>
        <p:blipFill>
          <a:blip r:embed="rId6">
            <a:alphaModFix/>
          </a:blip>
          <a:stretch>
            <a:fillRect/>
          </a:stretch>
        </p:blipFill>
        <p:spPr>
          <a:xfrm>
            <a:off x="6828675" y="3589275"/>
            <a:ext cx="2249025" cy="760600"/>
          </a:xfrm>
          <a:prstGeom prst="rect">
            <a:avLst/>
          </a:prstGeom>
          <a:noFill/>
          <a:ln>
            <a:noFill/>
          </a:ln>
        </p:spPr>
      </p:pic>
      <p:cxnSp>
        <p:nvCxnSpPr>
          <p:cNvPr id="401" name="Google Shape;401;p36"/>
          <p:cNvCxnSpPr/>
          <p:nvPr/>
        </p:nvCxnSpPr>
        <p:spPr>
          <a:xfrm rot="5400000">
            <a:off x="7883125" y="4378975"/>
            <a:ext cx="587100" cy="528900"/>
          </a:xfrm>
          <a:prstGeom prst="curvedConnector3">
            <a:avLst>
              <a:gd name="adj1" fmla="val 50000"/>
            </a:avLst>
          </a:prstGeom>
          <a:noFill/>
          <a:ln w="19050" cap="flat" cmpd="sng">
            <a:solidFill>
              <a:srgbClr val="ED5B50"/>
            </a:solidFill>
            <a:prstDash val="solid"/>
            <a:round/>
            <a:headEnd type="none" w="med" len="med"/>
            <a:tailEnd type="oval" w="med" len="med"/>
          </a:ln>
        </p:spPr>
      </p:cxnSp>
      <p:cxnSp>
        <p:nvCxnSpPr>
          <p:cNvPr id="402" name="Google Shape;402;p36"/>
          <p:cNvCxnSpPr>
            <a:stCxn id="397" idx="1"/>
          </p:cNvCxnSpPr>
          <p:nvPr/>
        </p:nvCxnSpPr>
        <p:spPr>
          <a:xfrm rot="10800000">
            <a:off x="3010550" y="3196094"/>
            <a:ext cx="525000" cy="157500"/>
          </a:xfrm>
          <a:prstGeom prst="curvedConnector3">
            <a:avLst>
              <a:gd name="adj1" fmla="val 50000"/>
            </a:avLst>
          </a:prstGeom>
          <a:noFill/>
          <a:ln w="19050" cap="flat" cmpd="sng">
            <a:solidFill>
              <a:srgbClr val="ED5B50"/>
            </a:solidFill>
            <a:prstDash val="solid"/>
            <a:round/>
            <a:headEnd type="none" w="med" len="med"/>
            <a:tailEnd type="oval"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grpSp>
        <p:nvGrpSpPr>
          <p:cNvPr id="407" name="Google Shape;407;p37"/>
          <p:cNvGrpSpPr/>
          <p:nvPr/>
        </p:nvGrpSpPr>
        <p:grpSpPr>
          <a:xfrm>
            <a:off x="7291296" y="-7"/>
            <a:ext cx="1852709" cy="1236281"/>
            <a:chOff x="3471133" y="956682"/>
            <a:chExt cx="4698729" cy="3256800"/>
          </a:xfrm>
        </p:grpSpPr>
        <p:sp>
          <p:nvSpPr>
            <p:cNvPr id="408" name="Google Shape;408;p37"/>
            <p:cNvSpPr/>
            <p:nvPr/>
          </p:nvSpPr>
          <p:spPr>
            <a:xfrm>
              <a:off x="3471133" y="956682"/>
              <a:ext cx="2894700" cy="3256800"/>
            </a:xfrm>
            <a:prstGeom prst="chevron">
              <a:avLst>
                <a:gd name="adj" fmla="val 50000"/>
              </a:avLst>
            </a:prstGeom>
            <a:solidFill>
              <a:srgbClr val="212121">
                <a:alpha val="3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7"/>
            <p:cNvSpPr/>
            <p:nvPr/>
          </p:nvSpPr>
          <p:spPr>
            <a:xfrm>
              <a:off x="5275162" y="956682"/>
              <a:ext cx="2894700" cy="3256800"/>
            </a:xfrm>
            <a:prstGeom prst="chevron">
              <a:avLst>
                <a:gd name="adj" fmla="val 50000"/>
              </a:avLst>
            </a:prstGeom>
            <a:solidFill>
              <a:srgbClr val="F06F65">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37"/>
          <p:cNvGrpSpPr/>
          <p:nvPr/>
        </p:nvGrpSpPr>
        <p:grpSpPr>
          <a:xfrm>
            <a:off x="5155" y="4163951"/>
            <a:ext cx="1950442" cy="1308908"/>
            <a:chOff x="3471133" y="956682"/>
            <a:chExt cx="4698729" cy="3256800"/>
          </a:xfrm>
        </p:grpSpPr>
        <p:sp>
          <p:nvSpPr>
            <p:cNvPr id="411" name="Google Shape;411;p37"/>
            <p:cNvSpPr/>
            <p:nvPr/>
          </p:nvSpPr>
          <p:spPr>
            <a:xfrm>
              <a:off x="3471133" y="956682"/>
              <a:ext cx="2894700" cy="3256800"/>
            </a:xfrm>
            <a:prstGeom prst="chevron">
              <a:avLst>
                <a:gd name="adj" fmla="val 50000"/>
              </a:avLst>
            </a:prstGeom>
            <a:solidFill>
              <a:srgbClr val="212121">
                <a:alpha val="3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7"/>
            <p:cNvSpPr/>
            <p:nvPr/>
          </p:nvSpPr>
          <p:spPr>
            <a:xfrm>
              <a:off x="5275162" y="956682"/>
              <a:ext cx="2894700" cy="3256800"/>
            </a:xfrm>
            <a:prstGeom prst="chevron">
              <a:avLst>
                <a:gd name="adj" fmla="val 50000"/>
              </a:avLst>
            </a:prstGeom>
            <a:solidFill>
              <a:srgbClr val="F06F65">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 name="Google Shape;413;p37"/>
          <p:cNvSpPr txBox="1">
            <a:spLocks noGrp="1"/>
          </p:cNvSpPr>
          <p:nvPr>
            <p:ph type="body" idx="1"/>
          </p:nvPr>
        </p:nvSpPr>
        <p:spPr>
          <a:xfrm>
            <a:off x="388325" y="532900"/>
            <a:ext cx="7876800" cy="97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Font typeface="Arial"/>
              <a:buNone/>
            </a:pPr>
            <a:r>
              <a:rPr lang="en" sz="1600" b="1">
                <a:solidFill>
                  <a:srgbClr val="ED5B50"/>
                </a:solidFill>
                <a:latin typeface="Times New Roman"/>
                <a:ea typeface="Times New Roman"/>
                <a:cs typeface="Times New Roman"/>
                <a:sym typeface="Times New Roman"/>
              </a:rPr>
              <a:t>Task 3: Model Evaluation &amp; Prediction</a:t>
            </a:r>
            <a:endParaRPr sz="1900" b="1">
              <a:solidFill>
                <a:srgbClr val="ED5B50"/>
              </a:solidFill>
              <a:latin typeface="Times New Roman"/>
              <a:ea typeface="Times New Roman"/>
              <a:cs typeface="Times New Roman"/>
              <a:sym typeface="Times New Roman"/>
            </a:endParaRPr>
          </a:p>
          <a:p>
            <a:pPr marL="0" lvl="0" indent="0" algn="l" rtl="0">
              <a:spcBef>
                <a:spcPts val="1200"/>
              </a:spcBef>
              <a:spcAft>
                <a:spcPts val="0"/>
              </a:spcAft>
              <a:buNone/>
            </a:pPr>
            <a:endParaRPr b="1">
              <a:solidFill>
                <a:schemeClr val="dk1"/>
              </a:solidFill>
              <a:highlight>
                <a:srgbClr val="FFFFFF"/>
              </a:highlight>
              <a:latin typeface="Times New Roman"/>
              <a:ea typeface="Times New Roman"/>
              <a:cs typeface="Times New Roman"/>
              <a:sym typeface="Times New Roman"/>
            </a:endParaRPr>
          </a:p>
          <a:p>
            <a:pPr marL="0" lvl="0" indent="0" algn="l" rtl="0">
              <a:spcBef>
                <a:spcPts val="1200"/>
              </a:spcBef>
              <a:spcAft>
                <a:spcPts val="1200"/>
              </a:spcAft>
              <a:buNone/>
            </a:pPr>
            <a:endParaRPr sz="1050" b="1">
              <a:solidFill>
                <a:schemeClr val="dk1"/>
              </a:solidFill>
              <a:highlight>
                <a:srgbClr val="FFFFFF"/>
              </a:highlight>
              <a:latin typeface="Times New Roman"/>
              <a:ea typeface="Times New Roman"/>
              <a:cs typeface="Times New Roman"/>
              <a:sym typeface="Times New Roman"/>
            </a:endParaRPr>
          </a:p>
        </p:txBody>
      </p:sp>
      <p:pic>
        <p:nvPicPr>
          <p:cNvPr id="414" name="Google Shape;414;p37"/>
          <p:cNvPicPr preferRelativeResize="0"/>
          <p:nvPr/>
        </p:nvPicPr>
        <p:blipFill>
          <a:blip r:embed="rId3">
            <a:alphaModFix/>
          </a:blip>
          <a:stretch>
            <a:fillRect/>
          </a:stretch>
        </p:blipFill>
        <p:spPr>
          <a:xfrm>
            <a:off x="533750" y="928475"/>
            <a:ext cx="4233850" cy="1106225"/>
          </a:xfrm>
          <a:prstGeom prst="rect">
            <a:avLst/>
          </a:prstGeom>
          <a:noFill/>
          <a:ln>
            <a:noFill/>
          </a:ln>
        </p:spPr>
      </p:pic>
      <p:pic>
        <p:nvPicPr>
          <p:cNvPr id="415" name="Google Shape;415;p37"/>
          <p:cNvPicPr preferRelativeResize="0"/>
          <p:nvPr/>
        </p:nvPicPr>
        <p:blipFill>
          <a:blip r:embed="rId4">
            <a:alphaModFix/>
          </a:blip>
          <a:stretch>
            <a:fillRect/>
          </a:stretch>
        </p:blipFill>
        <p:spPr>
          <a:xfrm>
            <a:off x="5596250" y="236175"/>
            <a:ext cx="2509576" cy="2149913"/>
          </a:xfrm>
          <a:prstGeom prst="rect">
            <a:avLst/>
          </a:prstGeom>
          <a:noFill/>
          <a:ln>
            <a:noFill/>
          </a:ln>
        </p:spPr>
      </p:pic>
      <p:sp>
        <p:nvSpPr>
          <p:cNvPr id="416" name="Google Shape;416;p37"/>
          <p:cNvSpPr txBox="1"/>
          <p:nvPr/>
        </p:nvSpPr>
        <p:spPr>
          <a:xfrm>
            <a:off x="388325" y="177900"/>
            <a:ext cx="7717500" cy="46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a:solidFill>
                  <a:schemeClr val="dk1"/>
                </a:solidFill>
                <a:latin typeface="Times New Roman"/>
                <a:ea typeface="Times New Roman"/>
                <a:cs typeface="Times New Roman"/>
                <a:sym typeface="Times New Roman"/>
              </a:rPr>
              <a:t>Phase II - </a:t>
            </a:r>
            <a:r>
              <a:rPr lang="en" sz="3000" b="1">
                <a:solidFill>
                  <a:srgbClr val="ED5B50"/>
                </a:solidFill>
                <a:latin typeface="Times New Roman"/>
                <a:ea typeface="Times New Roman"/>
                <a:cs typeface="Times New Roman"/>
                <a:sym typeface="Times New Roman"/>
              </a:rPr>
              <a:t>One Qubit</a:t>
            </a:r>
            <a:endParaRPr sz="3000" b="1">
              <a:solidFill>
                <a:srgbClr val="ED5B50"/>
              </a:solidFill>
              <a:latin typeface="Times New Roman"/>
              <a:ea typeface="Times New Roman"/>
              <a:cs typeface="Times New Roman"/>
              <a:sym typeface="Times New Roman"/>
            </a:endParaRPr>
          </a:p>
        </p:txBody>
      </p:sp>
      <p:sp>
        <p:nvSpPr>
          <p:cNvPr id="417" name="Google Shape;417;p37"/>
          <p:cNvSpPr txBox="1"/>
          <p:nvPr/>
        </p:nvSpPr>
        <p:spPr>
          <a:xfrm>
            <a:off x="388325" y="1959075"/>
            <a:ext cx="2566200" cy="4617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1200"/>
              </a:spcBef>
              <a:spcAft>
                <a:spcPts val="0"/>
              </a:spcAft>
              <a:buClr>
                <a:srgbClr val="ED5B50"/>
              </a:buClr>
              <a:buSzPts val="1600"/>
              <a:buFont typeface="Times New Roman"/>
              <a:buChar char="●"/>
            </a:pPr>
            <a:r>
              <a:rPr lang="en">
                <a:solidFill>
                  <a:schemeClr val="dk1"/>
                </a:solidFill>
                <a:latin typeface="Times New Roman"/>
                <a:ea typeface="Times New Roman"/>
                <a:cs typeface="Times New Roman"/>
                <a:sym typeface="Times New Roman"/>
              </a:rPr>
              <a:t>Predict the results</a:t>
            </a:r>
            <a:endParaRPr sz="1800">
              <a:solidFill>
                <a:schemeClr val="dk2"/>
              </a:solidFill>
            </a:endParaRPr>
          </a:p>
        </p:txBody>
      </p:sp>
      <p:pic>
        <p:nvPicPr>
          <p:cNvPr id="418" name="Google Shape;418;p37"/>
          <p:cNvPicPr preferRelativeResize="0"/>
          <p:nvPr/>
        </p:nvPicPr>
        <p:blipFill>
          <a:blip r:embed="rId5">
            <a:alphaModFix/>
          </a:blip>
          <a:stretch>
            <a:fillRect/>
          </a:stretch>
        </p:blipFill>
        <p:spPr>
          <a:xfrm>
            <a:off x="951591" y="2323576"/>
            <a:ext cx="4840421" cy="27227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grpSp>
        <p:nvGrpSpPr>
          <p:cNvPr id="423" name="Google Shape;423;p38"/>
          <p:cNvGrpSpPr/>
          <p:nvPr/>
        </p:nvGrpSpPr>
        <p:grpSpPr>
          <a:xfrm>
            <a:off x="7291296" y="-7"/>
            <a:ext cx="1852709" cy="1236281"/>
            <a:chOff x="3471133" y="956682"/>
            <a:chExt cx="4698729" cy="3256800"/>
          </a:xfrm>
        </p:grpSpPr>
        <p:sp>
          <p:nvSpPr>
            <p:cNvPr id="424" name="Google Shape;424;p38"/>
            <p:cNvSpPr/>
            <p:nvPr/>
          </p:nvSpPr>
          <p:spPr>
            <a:xfrm>
              <a:off x="3471133" y="956682"/>
              <a:ext cx="2894700" cy="3256800"/>
            </a:xfrm>
            <a:prstGeom prst="chevron">
              <a:avLst>
                <a:gd name="adj" fmla="val 50000"/>
              </a:avLst>
            </a:prstGeom>
            <a:solidFill>
              <a:srgbClr val="212121">
                <a:alpha val="3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8"/>
            <p:cNvSpPr/>
            <p:nvPr/>
          </p:nvSpPr>
          <p:spPr>
            <a:xfrm>
              <a:off x="5275162" y="956682"/>
              <a:ext cx="2894700" cy="3256800"/>
            </a:xfrm>
            <a:prstGeom prst="chevron">
              <a:avLst>
                <a:gd name="adj" fmla="val 50000"/>
              </a:avLst>
            </a:prstGeom>
            <a:solidFill>
              <a:srgbClr val="F06F65">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 name="Google Shape;426;p38"/>
          <p:cNvGrpSpPr/>
          <p:nvPr/>
        </p:nvGrpSpPr>
        <p:grpSpPr>
          <a:xfrm>
            <a:off x="5155" y="4163951"/>
            <a:ext cx="1950442" cy="1308908"/>
            <a:chOff x="3471133" y="956682"/>
            <a:chExt cx="4698729" cy="3256800"/>
          </a:xfrm>
        </p:grpSpPr>
        <p:sp>
          <p:nvSpPr>
            <p:cNvPr id="427" name="Google Shape;427;p38"/>
            <p:cNvSpPr/>
            <p:nvPr/>
          </p:nvSpPr>
          <p:spPr>
            <a:xfrm>
              <a:off x="3471133" y="956682"/>
              <a:ext cx="2894700" cy="3256800"/>
            </a:xfrm>
            <a:prstGeom prst="chevron">
              <a:avLst>
                <a:gd name="adj" fmla="val 50000"/>
              </a:avLst>
            </a:prstGeom>
            <a:solidFill>
              <a:srgbClr val="212121">
                <a:alpha val="3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8"/>
            <p:cNvSpPr/>
            <p:nvPr/>
          </p:nvSpPr>
          <p:spPr>
            <a:xfrm>
              <a:off x="5275162" y="956682"/>
              <a:ext cx="2894700" cy="3256800"/>
            </a:xfrm>
            <a:prstGeom prst="chevron">
              <a:avLst>
                <a:gd name="adj" fmla="val 50000"/>
              </a:avLst>
            </a:prstGeom>
            <a:solidFill>
              <a:srgbClr val="F06F65">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 name="Google Shape;429;p38"/>
          <p:cNvSpPr txBox="1"/>
          <p:nvPr/>
        </p:nvSpPr>
        <p:spPr>
          <a:xfrm>
            <a:off x="514300" y="164650"/>
            <a:ext cx="7717500" cy="46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a:solidFill>
                  <a:schemeClr val="dk1"/>
                </a:solidFill>
                <a:latin typeface="Times New Roman"/>
                <a:ea typeface="Times New Roman"/>
                <a:cs typeface="Times New Roman"/>
                <a:sym typeface="Times New Roman"/>
              </a:rPr>
              <a:t>Phase II - </a:t>
            </a:r>
            <a:r>
              <a:rPr lang="en" sz="3000" b="1">
                <a:solidFill>
                  <a:srgbClr val="ED5B50"/>
                </a:solidFill>
                <a:latin typeface="Times New Roman"/>
                <a:ea typeface="Times New Roman"/>
                <a:cs typeface="Times New Roman"/>
                <a:sym typeface="Times New Roman"/>
              </a:rPr>
              <a:t>Multiple Qubits</a:t>
            </a:r>
            <a:endParaRPr sz="3000" b="1">
              <a:solidFill>
                <a:srgbClr val="ED5B50"/>
              </a:solidFill>
              <a:latin typeface="Times New Roman"/>
              <a:ea typeface="Times New Roman"/>
              <a:cs typeface="Times New Roman"/>
              <a:sym typeface="Times New Roman"/>
            </a:endParaRPr>
          </a:p>
        </p:txBody>
      </p:sp>
      <p:sp>
        <p:nvSpPr>
          <p:cNvPr id="430" name="Google Shape;430;p38"/>
          <p:cNvSpPr txBox="1">
            <a:spLocks noGrp="1"/>
          </p:cNvSpPr>
          <p:nvPr>
            <p:ph type="body" idx="1"/>
          </p:nvPr>
        </p:nvSpPr>
        <p:spPr>
          <a:xfrm>
            <a:off x="514300" y="626350"/>
            <a:ext cx="7876800" cy="97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Font typeface="Arial"/>
              <a:buNone/>
            </a:pPr>
            <a:r>
              <a:rPr lang="en" sz="1600" b="1">
                <a:solidFill>
                  <a:srgbClr val="ED5B50"/>
                </a:solidFill>
                <a:latin typeface="Times New Roman"/>
                <a:ea typeface="Times New Roman"/>
                <a:cs typeface="Times New Roman"/>
                <a:sym typeface="Times New Roman"/>
              </a:rPr>
              <a:t>Task 1: Multiple Qubits Preparation</a:t>
            </a:r>
            <a:endParaRPr sz="1600" b="1">
              <a:solidFill>
                <a:srgbClr val="ED5B50"/>
              </a:solidFill>
              <a:latin typeface="Times New Roman"/>
              <a:ea typeface="Times New Roman"/>
              <a:cs typeface="Times New Roman"/>
              <a:sym typeface="Times New Roman"/>
            </a:endParaRPr>
          </a:p>
          <a:p>
            <a:pPr marL="457200" lvl="0" indent="-317500" algn="l" rtl="0">
              <a:spcBef>
                <a:spcPts val="1200"/>
              </a:spcBef>
              <a:spcAft>
                <a:spcPts val="0"/>
              </a:spcAft>
              <a:buClr>
                <a:srgbClr val="ED5B50"/>
              </a:buClr>
              <a:buSzPts val="1400"/>
              <a:buFont typeface="Times New Roman"/>
              <a:buChar char="●"/>
            </a:pPr>
            <a:r>
              <a:rPr lang="en" sz="1400">
                <a:solidFill>
                  <a:schemeClr val="dk1"/>
                </a:solidFill>
                <a:latin typeface="Times New Roman"/>
                <a:ea typeface="Times New Roman"/>
                <a:cs typeface="Times New Roman"/>
                <a:sym typeface="Times New Roman"/>
              </a:rPr>
              <a:t>Define the quantum parameters</a:t>
            </a:r>
            <a:endParaRPr sz="700">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rgbClr val="ED5B50"/>
              </a:buClr>
              <a:buSzPts val="1400"/>
              <a:buFont typeface="Times New Roman"/>
              <a:buChar char="●"/>
            </a:pPr>
            <a:r>
              <a:rPr lang="en" sz="1400">
                <a:solidFill>
                  <a:schemeClr val="dk1"/>
                </a:solidFill>
                <a:latin typeface="Times New Roman"/>
                <a:ea typeface="Times New Roman"/>
                <a:cs typeface="Times New Roman"/>
                <a:sym typeface="Times New Roman"/>
              </a:rPr>
              <a:t>Create a quantum circuit with multiple qubits</a:t>
            </a:r>
            <a:endParaRPr sz="1400">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rgbClr val="ED5B50"/>
              </a:buClr>
              <a:buSzPts val="1400"/>
              <a:buFont typeface="Times New Roman"/>
              <a:buChar char="●"/>
            </a:pPr>
            <a:r>
              <a:rPr lang="en" sz="1400">
                <a:solidFill>
                  <a:schemeClr val="dk1"/>
                </a:solidFill>
                <a:latin typeface="Times New Roman"/>
                <a:ea typeface="Times New Roman"/>
                <a:cs typeface="Times New Roman"/>
                <a:sym typeface="Times New Roman"/>
              </a:rPr>
              <a:t>Add Hadamard gates to create superposition</a:t>
            </a:r>
            <a:endParaRPr sz="100">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rgbClr val="ED5B50"/>
              </a:buClr>
              <a:buSzPts val="1400"/>
              <a:buFont typeface="Times New Roman"/>
              <a:buChar char="●"/>
            </a:pPr>
            <a:r>
              <a:rPr lang="en" sz="1400">
                <a:solidFill>
                  <a:schemeClr val="dk1"/>
                </a:solidFill>
                <a:latin typeface="Times New Roman"/>
                <a:ea typeface="Times New Roman"/>
                <a:cs typeface="Times New Roman"/>
                <a:sym typeface="Times New Roman"/>
              </a:rPr>
              <a:t>Add paratermized gates to the quantum circuit</a:t>
            </a:r>
            <a:endParaRPr sz="1400">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rgbClr val="ED5B50"/>
              </a:buClr>
              <a:buSzPts val="1400"/>
              <a:buFont typeface="Times New Roman"/>
              <a:buChar char="●"/>
            </a:pPr>
            <a:r>
              <a:rPr lang="en" sz="1400">
                <a:solidFill>
                  <a:schemeClr val="dk1"/>
                </a:solidFill>
                <a:latin typeface="Times New Roman"/>
                <a:ea typeface="Times New Roman"/>
                <a:cs typeface="Times New Roman"/>
                <a:sym typeface="Times New Roman"/>
              </a:rPr>
              <a:t>Add CNOT gates to create entanglement</a:t>
            </a:r>
            <a:endParaRPr sz="100">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rgbClr val="ED5B50"/>
              </a:buClr>
              <a:buSzPts val="1400"/>
              <a:buFont typeface="Times New Roman"/>
              <a:buChar char="●"/>
            </a:pPr>
            <a:r>
              <a:rPr lang="en" sz="1400">
                <a:solidFill>
                  <a:schemeClr val="dk1"/>
                </a:solidFill>
                <a:latin typeface="Times New Roman"/>
                <a:ea typeface="Times New Roman"/>
                <a:cs typeface="Times New Roman"/>
                <a:sym typeface="Times New Roman"/>
              </a:rPr>
              <a:t>Add a measurement to a quantum circuit</a:t>
            </a:r>
            <a:endParaRPr sz="1400">
              <a:solidFill>
                <a:schemeClr val="dk1"/>
              </a:solidFill>
              <a:latin typeface="Times New Roman"/>
              <a:ea typeface="Times New Roman"/>
              <a:cs typeface="Times New Roman"/>
              <a:sym typeface="Times New Roman"/>
            </a:endParaRPr>
          </a:p>
          <a:p>
            <a:pPr marL="0" lvl="0" indent="0" algn="l" rtl="0">
              <a:lnSpc>
                <a:spcPct val="100000"/>
              </a:lnSpc>
              <a:spcBef>
                <a:spcPts val="1200"/>
              </a:spcBef>
              <a:spcAft>
                <a:spcPts val="0"/>
              </a:spcAft>
              <a:buNone/>
            </a:pPr>
            <a:r>
              <a:rPr lang="en" sz="1600" b="1">
                <a:solidFill>
                  <a:srgbClr val="ED5B50"/>
                </a:solidFill>
                <a:latin typeface="Times New Roman"/>
                <a:ea typeface="Times New Roman"/>
                <a:cs typeface="Times New Roman"/>
                <a:sym typeface="Times New Roman"/>
              </a:rPr>
              <a:t>Task 2: Same Tasks Applied to Multiple Qubits</a:t>
            </a:r>
            <a:endParaRPr sz="1600" b="1">
              <a:solidFill>
                <a:srgbClr val="ED5B50"/>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600" b="1">
              <a:solidFill>
                <a:srgbClr val="ED5B50"/>
              </a:solidFill>
              <a:latin typeface="Times New Roman"/>
              <a:ea typeface="Times New Roman"/>
              <a:cs typeface="Times New Roman"/>
              <a:sym typeface="Times New Roman"/>
            </a:endParaRPr>
          </a:p>
          <a:p>
            <a:pPr marL="457200" lvl="0" indent="-317500" algn="l" rtl="0">
              <a:lnSpc>
                <a:spcPct val="100000"/>
              </a:lnSpc>
              <a:spcBef>
                <a:spcPts val="0"/>
              </a:spcBef>
              <a:spcAft>
                <a:spcPts val="0"/>
              </a:spcAft>
              <a:buClr>
                <a:srgbClr val="ED5B50"/>
              </a:buClr>
              <a:buSzPts val="1400"/>
              <a:buFont typeface="Times New Roman"/>
              <a:buChar char="●"/>
            </a:pPr>
            <a:r>
              <a:rPr lang="en" sz="1400">
                <a:solidFill>
                  <a:schemeClr val="dk1"/>
                </a:solidFill>
                <a:latin typeface="Times New Roman"/>
                <a:ea typeface="Times New Roman"/>
                <a:cs typeface="Times New Roman"/>
                <a:sym typeface="Times New Roman"/>
              </a:rPr>
              <a:t>Normalize the input features to a range [0, 1]</a:t>
            </a:r>
            <a:endParaRPr sz="1400">
              <a:solidFill>
                <a:schemeClr val="dk1"/>
              </a:solidFill>
              <a:latin typeface="Times New Roman"/>
              <a:ea typeface="Times New Roman"/>
              <a:cs typeface="Times New Roman"/>
              <a:sym typeface="Times New Roman"/>
            </a:endParaRPr>
          </a:p>
          <a:p>
            <a:pPr marL="457200" lvl="0" indent="-317500" algn="l" rtl="0">
              <a:lnSpc>
                <a:spcPct val="100000"/>
              </a:lnSpc>
              <a:spcBef>
                <a:spcPts val="0"/>
              </a:spcBef>
              <a:spcAft>
                <a:spcPts val="0"/>
              </a:spcAft>
              <a:buClr>
                <a:srgbClr val="ED5B50"/>
              </a:buClr>
              <a:buSzPts val="1400"/>
              <a:buFont typeface="Times New Roman"/>
              <a:buChar char="●"/>
            </a:pPr>
            <a:r>
              <a:rPr lang="en" sz="1400">
                <a:solidFill>
                  <a:schemeClr val="dk1"/>
                </a:solidFill>
                <a:latin typeface="Times New Roman"/>
                <a:ea typeface="Times New Roman"/>
                <a:cs typeface="Times New Roman"/>
                <a:sym typeface="Times New Roman"/>
              </a:rPr>
              <a:t>Map input features to theta values with adjusted scaling factors</a:t>
            </a:r>
            <a:endParaRPr sz="1400">
              <a:solidFill>
                <a:schemeClr val="dk1"/>
              </a:solidFill>
              <a:latin typeface="Times New Roman"/>
              <a:ea typeface="Times New Roman"/>
              <a:cs typeface="Times New Roman"/>
              <a:sym typeface="Times New Roman"/>
            </a:endParaRPr>
          </a:p>
          <a:p>
            <a:pPr marL="457200" lvl="0" indent="-317500" algn="l" rtl="0">
              <a:lnSpc>
                <a:spcPct val="100000"/>
              </a:lnSpc>
              <a:spcBef>
                <a:spcPts val="0"/>
              </a:spcBef>
              <a:spcAft>
                <a:spcPts val="0"/>
              </a:spcAft>
              <a:buClr>
                <a:srgbClr val="ED5B50"/>
              </a:buClr>
              <a:buSzPts val="1400"/>
              <a:buFont typeface="Times New Roman"/>
              <a:buChar char="●"/>
            </a:pPr>
            <a:r>
              <a:rPr lang="en" sz="1400">
                <a:solidFill>
                  <a:schemeClr val="dk1"/>
                </a:solidFill>
                <a:latin typeface="Times New Roman"/>
                <a:ea typeface="Times New Roman"/>
                <a:cs typeface="Times New Roman"/>
                <a:sym typeface="Times New Roman"/>
              </a:rPr>
              <a:t>Create a new quantum circuit with mapped values</a:t>
            </a:r>
            <a:endParaRPr sz="14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00">
              <a:solidFill>
                <a:schemeClr val="dk1"/>
              </a:solidFill>
              <a:latin typeface="Times New Roman"/>
              <a:ea typeface="Times New Roman"/>
              <a:cs typeface="Times New Roman"/>
              <a:sym typeface="Times New Roman"/>
            </a:endParaRPr>
          </a:p>
          <a:p>
            <a:pPr marL="457200" lvl="0" indent="-317500" algn="l" rtl="0">
              <a:lnSpc>
                <a:spcPct val="100000"/>
              </a:lnSpc>
              <a:spcBef>
                <a:spcPts val="0"/>
              </a:spcBef>
              <a:spcAft>
                <a:spcPts val="0"/>
              </a:spcAft>
              <a:buClr>
                <a:srgbClr val="ED5B50"/>
              </a:buClr>
              <a:buSzPts val="1400"/>
              <a:buFont typeface="Times New Roman"/>
              <a:buChar char="●"/>
            </a:pPr>
            <a:r>
              <a:rPr lang="en" sz="1400">
                <a:solidFill>
                  <a:schemeClr val="dk1"/>
                </a:solidFill>
                <a:latin typeface="Times New Roman"/>
                <a:ea typeface="Times New Roman"/>
                <a:cs typeface="Times New Roman"/>
                <a:sym typeface="Times New Roman"/>
              </a:rPr>
              <a:t>Execute the circuit on qasm_simulator for measurement</a:t>
            </a:r>
            <a:endParaRPr sz="1400">
              <a:solidFill>
                <a:schemeClr val="dk1"/>
              </a:solidFill>
              <a:latin typeface="Times New Roman"/>
              <a:ea typeface="Times New Roman"/>
              <a:cs typeface="Times New Roman"/>
              <a:sym typeface="Times New Roman"/>
            </a:endParaRPr>
          </a:p>
          <a:p>
            <a:pPr marL="457200" lvl="0" indent="-317500" algn="l" rtl="0">
              <a:lnSpc>
                <a:spcPct val="100000"/>
              </a:lnSpc>
              <a:spcBef>
                <a:spcPts val="0"/>
              </a:spcBef>
              <a:spcAft>
                <a:spcPts val="0"/>
              </a:spcAft>
              <a:buClr>
                <a:srgbClr val="ED5B50"/>
              </a:buClr>
              <a:buSzPts val="1400"/>
              <a:buFont typeface="Times New Roman"/>
              <a:buChar char="●"/>
            </a:pPr>
            <a:r>
              <a:rPr lang="en" sz="1400">
                <a:solidFill>
                  <a:schemeClr val="dk1"/>
                </a:solidFill>
                <a:latin typeface="Times New Roman"/>
                <a:ea typeface="Times New Roman"/>
                <a:cs typeface="Times New Roman"/>
                <a:sym typeface="Times New Roman"/>
              </a:rPr>
              <a:t>Classify based on measurement result</a:t>
            </a:r>
            <a:endParaRPr sz="14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05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1200"/>
              </a:spcAft>
              <a:buNone/>
            </a:pPr>
            <a:endParaRPr sz="1050">
              <a:solidFill>
                <a:schemeClr val="dk1"/>
              </a:solidFill>
              <a:highlight>
                <a:srgbClr val="FFFFFF"/>
              </a:highlight>
              <a:latin typeface="Times New Roman"/>
              <a:ea typeface="Times New Roman"/>
              <a:cs typeface="Times New Roman"/>
              <a:sym typeface="Times New Roman"/>
            </a:endParaRPr>
          </a:p>
        </p:txBody>
      </p:sp>
      <p:pic>
        <p:nvPicPr>
          <p:cNvPr id="431" name="Google Shape;431;p38"/>
          <p:cNvPicPr preferRelativeResize="0"/>
          <p:nvPr/>
        </p:nvPicPr>
        <p:blipFill>
          <a:blip r:embed="rId3">
            <a:alphaModFix/>
          </a:blip>
          <a:stretch>
            <a:fillRect/>
          </a:stretch>
        </p:blipFill>
        <p:spPr>
          <a:xfrm>
            <a:off x="5216000" y="967013"/>
            <a:ext cx="3568375" cy="369150"/>
          </a:xfrm>
          <a:prstGeom prst="rect">
            <a:avLst/>
          </a:prstGeom>
          <a:noFill/>
          <a:ln w="9525" cap="flat" cmpd="sng">
            <a:solidFill>
              <a:srgbClr val="ED5B50"/>
            </a:solidFill>
            <a:prstDash val="solid"/>
            <a:round/>
            <a:headEnd type="none" w="sm" len="sm"/>
            <a:tailEnd type="none" w="sm" len="sm"/>
          </a:ln>
        </p:spPr>
      </p:pic>
      <p:cxnSp>
        <p:nvCxnSpPr>
          <p:cNvPr id="432" name="Google Shape;432;p38"/>
          <p:cNvCxnSpPr>
            <a:stCxn id="431" idx="1"/>
          </p:cNvCxnSpPr>
          <p:nvPr/>
        </p:nvCxnSpPr>
        <p:spPr>
          <a:xfrm flipH="1">
            <a:off x="4323500" y="1151588"/>
            <a:ext cx="892500" cy="380100"/>
          </a:xfrm>
          <a:prstGeom prst="curvedConnector3">
            <a:avLst>
              <a:gd name="adj1" fmla="val 50000"/>
            </a:avLst>
          </a:prstGeom>
          <a:noFill/>
          <a:ln w="19050" cap="flat" cmpd="sng">
            <a:solidFill>
              <a:srgbClr val="ED5B50"/>
            </a:solidFill>
            <a:prstDash val="solid"/>
            <a:round/>
            <a:headEnd type="none" w="med" len="med"/>
            <a:tailEnd type="oval" w="med" len="med"/>
          </a:ln>
        </p:spPr>
      </p:cxnSp>
      <p:pic>
        <p:nvPicPr>
          <p:cNvPr id="433" name="Google Shape;433;p38"/>
          <p:cNvPicPr preferRelativeResize="0"/>
          <p:nvPr/>
        </p:nvPicPr>
        <p:blipFill>
          <a:blip r:embed="rId4">
            <a:alphaModFix/>
          </a:blip>
          <a:stretch>
            <a:fillRect/>
          </a:stretch>
        </p:blipFill>
        <p:spPr>
          <a:xfrm>
            <a:off x="4614450" y="1552775"/>
            <a:ext cx="4210760" cy="1208150"/>
          </a:xfrm>
          <a:prstGeom prst="rect">
            <a:avLst/>
          </a:prstGeom>
          <a:noFill/>
          <a:ln>
            <a:noFill/>
          </a:ln>
        </p:spPr>
      </p:pic>
      <p:pic>
        <p:nvPicPr>
          <p:cNvPr id="434" name="Google Shape;434;p38"/>
          <p:cNvPicPr preferRelativeResize="0"/>
          <p:nvPr/>
        </p:nvPicPr>
        <p:blipFill rotWithShape="1">
          <a:blip r:embed="rId5">
            <a:alphaModFix/>
          </a:blip>
          <a:srcRect t="83499"/>
          <a:stretch/>
        </p:blipFill>
        <p:spPr>
          <a:xfrm>
            <a:off x="815600" y="4436050"/>
            <a:ext cx="8231076" cy="51722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grpSp>
        <p:nvGrpSpPr>
          <p:cNvPr id="439" name="Google Shape;439;p39"/>
          <p:cNvGrpSpPr/>
          <p:nvPr/>
        </p:nvGrpSpPr>
        <p:grpSpPr>
          <a:xfrm>
            <a:off x="7291296" y="-7"/>
            <a:ext cx="1852709" cy="1236281"/>
            <a:chOff x="3471133" y="956682"/>
            <a:chExt cx="4698729" cy="3256800"/>
          </a:xfrm>
        </p:grpSpPr>
        <p:sp>
          <p:nvSpPr>
            <p:cNvPr id="440" name="Google Shape;440;p39"/>
            <p:cNvSpPr/>
            <p:nvPr/>
          </p:nvSpPr>
          <p:spPr>
            <a:xfrm>
              <a:off x="3471133" y="956682"/>
              <a:ext cx="2894700" cy="3256800"/>
            </a:xfrm>
            <a:prstGeom prst="chevron">
              <a:avLst>
                <a:gd name="adj" fmla="val 50000"/>
              </a:avLst>
            </a:prstGeom>
            <a:solidFill>
              <a:srgbClr val="212121">
                <a:alpha val="3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9"/>
            <p:cNvSpPr/>
            <p:nvPr/>
          </p:nvSpPr>
          <p:spPr>
            <a:xfrm>
              <a:off x="5275162" y="956682"/>
              <a:ext cx="2894700" cy="3256800"/>
            </a:xfrm>
            <a:prstGeom prst="chevron">
              <a:avLst>
                <a:gd name="adj" fmla="val 50000"/>
              </a:avLst>
            </a:prstGeom>
            <a:solidFill>
              <a:srgbClr val="F06F65">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 name="Google Shape;442;p39"/>
          <p:cNvGrpSpPr/>
          <p:nvPr/>
        </p:nvGrpSpPr>
        <p:grpSpPr>
          <a:xfrm>
            <a:off x="5155" y="4163951"/>
            <a:ext cx="1950442" cy="1308908"/>
            <a:chOff x="3471133" y="956682"/>
            <a:chExt cx="4698729" cy="3256800"/>
          </a:xfrm>
        </p:grpSpPr>
        <p:sp>
          <p:nvSpPr>
            <p:cNvPr id="443" name="Google Shape;443;p39"/>
            <p:cNvSpPr/>
            <p:nvPr/>
          </p:nvSpPr>
          <p:spPr>
            <a:xfrm>
              <a:off x="3471133" y="956682"/>
              <a:ext cx="2894700" cy="3256800"/>
            </a:xfrm>
            <a:prstGeom prst="chevron">
              <a:avLst>
                <a:gd name="adj" fmla="val 50000"/>
              </a:avLst>
            </a:prstGeom>
            <a:solidFill>
              <a:srgbClr val="212121">
                <a:alpha val="3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9"/>
            <p:cNvSpPr/>
            <p:nvPr/>
          </p:nvSpPr>
          <p:spPr>
            <a:xfrm>
              <a:off x="5275162" y="956682"/>
              <a:ext cx="2894700" cy="3256800"/>
            </a:xfrm>
            <a:prstGeom prst="chevron">
              <a:avLst>
                <a:gd name="adj" fmla="val 50000"/>
              </a:avLst>
            </a:prstGeom>
            <a:solidFill>
              <a:srgbClr val="F06F65">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 name="Google Shape;445;p39"/>
          <p:cNvSpPr txBox="1">
            <a:spLocks noGrp="1"/>
          </p:cNvSpPr>
          <p:nvPr>
            <p:ph type="body" idx="1"/>
          </p:nvPr>
        </p:nvSpPr>
        <p:spPr>
          <a:xfrm>
            <a:off x="507675" y="540150"/>
            <a:ext cx="4724100" cy="46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Font typeface="Arial"/>
              <a:buNone/>
            </a:pPr>
            <a:r>
              <a:rPr lang="en" sz="1600" b="1">
                <a:solidFill>
                  <a:srgbClr val="ED5B50"/>
                </a:solidFill>
                <a:latin typeface="Times New Roman"/>
                <a:ea typeface="Times New Roman"/>
                <a:cs typeface="Times New Roman"/>
                <a:sym typeface="Times New Roman"/>
              </a:rPr>
              <a:t>Task 3: Model Evaluation &amp; Result Prediction</a:t>
            </a:r>
            <a:endParaRPr sz="1900" b="1">
              <a:solidFill>
                <a:srgbClr val="ED5B50"/>
              </a:solidFill>
              <a:latin typeface="Times New Roman"/>
              <a:ea typeface="Times New Roman"/>
              <a:cs typeface="Times New Roman"/>
              <a:sym typeface="Times New Roman"/>
            </a:endParaRPr>
          </a:p>
          <a:p>
            <a:pPr marL="0" lvl="0" indent="0" algn="l" rtl="0">
              <a:spcBef>
                <a:spcPts val="1200"/>
              </a:spcBef>
              <a:spcAft>
                <a:spcPts val="0"/>
              </a:spcAft>
              <a:buNone/>
            </a:pPr>
            <a:endParaRPr>
              <a:solidFill>
                <a:schemeClr val="dk1"/>
              </a:solidFill>
              <a:highlight>
                <a:srgbClr val="FFFFFF"/>
              </a:highlight>
              <a:latin typeface="Times New Roman"/>
              <a:ea typeface="Times New Roman"/>
              <a:cs typeface="Times New Roman"/>
              <a:sym typeface="Times New Roman"/>
            </a:endParaRPr>
          </a:p>
          <a:p>
            <a:pPr marL="0" lvl="0" indent="0" algn="l" rtl="0">
              <a:spcBef>
                <a:spcPts val="1200"/>
              </a:spcBef>
              <a:spcAft>
                <a:spcPts val="1200"/>
              </a:spcAft>
              <a:buNone/>
            </a:pPr>
            <a:endParaRPr sz="1050">
              <a:solidFill>
                <a:schemeClr val="dk1"/>
              </a:solidFill>
              <a:highlight>
                <a:srgbClr val="FFFFFF"/>
              </a:highlight>
              <a:latin typeface="Times New Roman"/>
              <a:ea typeface="Times New Roman"/>
              <a:cs typeface="Times New Roman"/>
              <a:sym typeface="Times New Roman"/>
            </a:endParaRPr>
          </a:p>
        </p:txBody>
      </p:sp>
      <p:pic>
        <p:nvPicPr>
          <p:cNvPr id="446" name="Google Shape;446;p39"/>
          <p:cNvPicPr preferRelativeResize="0"/>
          <p:nvPr/>
        </p:nvPicPr>
        <p:blipFill>
          <a:blip r:embed="rId3">
            <a:alphaModFix/>
          </a:blip>
          <a:stretch>
            <a:fillRect/>
          </a:stretch>
        </p:blipFill>
        <p:spPr>
          <a:xfrm>
            <a:off x="593688" y="953690"/>
            <a:ext cx="4608575" cy="1152144"/>
          </a:xfrm>
          <a:prstGeom prst="rect">
            <a:avLst/>
          </a:prstGeom>
          <a:noFill/>
          <a:ln>
            <a:noFill/>
          </a:ln>
        </p:spPr>
      </p:pic>
      <p:pic>
        <p:nvPicPr>
          <p:cNvPr id="447" name="Google Shape;447;p39"/>
          <p:cNvPicPr preferRelativeResize="0"/>
          <p:nvPr/>
        </p:nvPicPr>
        <p:blipFill>
          <a:blip r:embed="rId4">
            <a:alphaModFix/>
          </a:blip>
          <a:stretch>
            <a:fillRect/>
          </a:stretch>
        </p:blipFill>
        <p:spPr>
          <a:xfrm>
            <a:off x="6047375" y="300675"/>
            <a:ext cx="2927125" cy="2458174"/>
          </a:xfrm>
          <a:prstGeom prst="rect">
            <a:avLst/>
          </a:prstGeom>
          <a:noFill/>
          <a:ln>
            <a:noFill/>
          </a:ln>
        </p:spPr>
      </p:pic>
      <p:sp>
        <p:nvSpPr>
          <p:cNvPr id="448" name="Google Shape;448;p39"/>
          <p:cNvSpPr txBox="1"/>
          <p:nvPr/>
        </p:nvSpPr>
        <p:spPr>
          <a:xfrm>
            <a:off x="421475" y="78450"/>
            <a:ext cx="7717500" cy="46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a:solidFill>
                  <a:schemeClr val="dk1"/>
                </a:solidFill>
                <a:latin typeface="Times New Roman"/>
                <a:ea typeface="Times New Roman"/>
                <a:cs typeface="Times New Roman"/>
                <a:sym typeface="Times New Roman"/>
              </a:rPr>
              <a:t>Phase II - </a:t>
            </a:r>
            <a:r>
              <a:rPr lang="en" sz="3000" b="1">
                <a:solidFill>
                  <a:srgbClr val="ED5B50"/>
                </a:solidFill>
                <a:latin typeface="Times New Roman"/>
                <a:ea typeface="Times New Roman"/>
                <a:cs typeface="Times New Roman"/>
                <a:sym typeface="Times New Roman"/>
              </a:rPr>
              <a:t>Multiple Qubits</a:t>
            </a:r>
            <a:endParaRPr sz="3000" b="1">
              <a:solidFill>
                <a:srgbClr val="ED5B50"/>
              </a:solidFill>
              <a:latin typeface="Times New Roman"/>
              <a:ea typeface="Times New Roman"/>
              <a:cs typeface="Times New Roman"/>
              <a:sym typeface="Times New Roman"/>
            </a:endParaRPr>
          </a:p>
        </p:txBody>
      </p:sp>
      <p:pic>
        <p:nvPicPr>
          <p:cNvPr id="449" name="Google Shape;449;p39"/>
          <p:cNvPicPr preferRelativeResize="0"/>
          <p:nvPr/>
        </p:nvPicPr>
        <p:blipFill>
          <a:blip r:embed="rId5">
            <a:alphaModFix/>
          </a:blip>
          <a:stretch>
            <a:fillRect/>
          </a:stretch>
        </p:blipFill>
        <p:spPr>
          <a:xfrm>
            <a:off x="593699" y="2203450"/>
            <a:ext cx="5193792" cy="2940056"/>
          </a:xfrm>
          <a:prstGeom prst="rect">
            <a:avLst/>
          </a:prstGeom>
          <a:noFill/>
          <a:ln>
            <a:noFill/>
          </a:ln>
        </p:spPr>
      </p:pic>
      <p:sp>
        <p:nvSpPr>
          <p:cNvPr id="450" name="Google Shape;450;p39"/>
          <p:cNvSpPr txBox="1"/>
          <p:nvPr/>
        </p:nvSpPr>
        <p:spPr>
          <a:xfrm>
            <a:off x="656450" y="2029050"/>
            <a:ext cx="3136500" cy="10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pic>
        <p:nvPicPr>
          <p:cNvPr id="455" name="Google Shape;455;p40"/>
          <p:cNvPicPr preferRelativeResize="0"/>
          <p:nvPr/>
        </p:nvPicPr>
        <p:blipFill>
          <a:blip r:embed="rId3">
            <a:alphaModFix/>
          </a:blip>
          <a:stretch>
            <a:fillRect/>
          </a:stretch>
        </p:blipFill>
        <p:spPr>
          <a:xfrm>
            <a:off x="3400" y="-203859"/>
            <a:ext cx="9144000" cy="5347360"/>
          </a:xfrm>
          <a:prstGeom prst="rect">
            <a:avLst/>
          </a:prstGeom>
          <a:noFill/>
          <a:ln>
            <a:noFill/>
          </a:ln>
        </p:spPr>
      </p:pic>
      <p:sp>
        <p:nvSpPr>
          <p:cNvPr id="456" name="Google Shape;456;p40"/>
          <p:cNvSpPr/>
          <p:nvPr/>
        </p:nvSpPr>
        <p:spPr>
          <a:xfrm>
            <a:off x="3400" y="-203925"/>
            <a:ext cx="9144000" cy="5347500"/>
          </a:xfrm>
          <a:prstGeom prst="rect">
            <a:avLst/>
          </a:prstGeom>
          <a:solidFill>
            <a:srgbClr val="FFFFFF">
              <a:alpha val="7545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57" name="Google Shape;457;p40"/>
          <p:cNvSpPr txBox="1"/>
          <p:nvPr/>
        </p:nvSpPr>
        <p:spPr>
          <a:xfrm>
            <a:off x="596800" y="2472338"/>
            <a:ext cx="77175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000" b="1">
                <a:solidFill>
                  <a:srgbClr val="ED5B50"/>
                </a:solidFill>
                <a:latin typeface="Times New Roman"/>
                <a:ea typeface="Times New Roman"/>
                <a:cs typeface="Times New Roman"/>
                <a:sym typeface="Times New Roman"/>
              </a:rPr>
              <a:t>Benefits of PQCs </a:t>
            </a:r>
            <a:r>
              <a:rPr lang="en" sz="3000" b="1">
                <a:solidFill>
                  <a:schemeClr val="dk1"/>
                </a:solidFill>
                <a:latin typeface="Times New Roman"/>
                <a:ea typeface="Times New Roman"/>
                <a:cs typeface="Times New Roman"/>
                <a:sym typeface="Times New Roman"/>
              </a:rPr>
              <a:t>in Football Analytics</a:t>
            </a:r>
            <a:endParaRPr sz="3000" b="1">
              <a:solidFill>
                <a:schemeClr val="dk1"/>
              </a:solidFill>
              <a:latin typeface="Times New Roman"/>
              <a:ea typeface="Times New Roman"/>
              <a:cs typeface="Times New Roman"/>
              <a:sym typeface="Times New Roman"/>
            </a:endParaRPr>
          </a:p>
        </p:txBody>
      </p:sp>
      <p:sp>
        <p:nvSpPr>
          <p:cNvPr id="458" name="Google Shape;458;p40"/>
          <p:cNvSpPr txBox="1"/>
          <p:nvPr/>
        </p:nvSpPr>
        <p:spPr>
          <a:xfrm>
            <a:off x="364887" y="3459175"/>
            <a:ext cx="2595600" cy="34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212121"/>
                </a:solidFill>
                <a:latin typeface="Times New Roman"/>
                <a:ea typeface="Times New Roman"/>
                <a:cs typeface="Times New Roman"/>
                <a:sym typeface="Times New Roman"/>
              </a:rPr>
              <a:t>Enhanced Accuracy</a:t>
            </a:r>
            <a:endParaRPr sz="1700" b="1">
              <a:solidFill>
                <a:srgbClr val="212121"/>
              </a:solidFill>
              <a:latin typeface="Times New Roman"/>
              <a:ea typeface="Times New Roman"/>
              <a:cs typeface="Times New Roman"/>
              <a:sym typeface="Times New Roman"/>
            </a:endParaRPr>
          </a:p>
        </p:txBody>
      </p:sp>
      <p:sp>
        <p:nvSpPr>
          <p:cNvPr id="459" name="Google Shape;459;p40"/>
          <p:cNvSpPr txBox="1"/>
          <p:nvPr/>
        </p:nvSpPr>
        <p:spPr>
          <a:xfrm>
            <a:off x="364863" y="3801475"/>
            <a:ext cx="2595600" cy="1245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1000"/>
              </a:spcAft>
              <a:buNone/>
            </a:pPr>
            <a:r>
              <a:rPr lang="en">
                <a:solidFill>
                  <a:schemeClr val="dk1"/>
                </a:solidFill>
                <a:latin typeface="Times New Roman"/>
                <a:ea typeface="Times New Roman"/>
                <a:cs typeface="Times New Roman"/>
                <a:sym typeface="Times New Roman"/>
              </a:rPr>
              <a:t>Recognize complex patterns and interactions between features, leading to more precise predictions and insights</a:t>
            </a:r>
            <a:endParaRPr>
              <a:solidFill>
                <a:srgbClr val="212121"/>
              </a:solidFill>
              <a:latin typeface="Times New Roman"/>
              <a:ea typeface="Times New Roman"/>
              <a:cs typeface="Times New Roman"/>
              <a:sym typeface="Times New Roman"/>
            </a:endParaRPr>
          </a:p>
        </p:txBody>
      </p:sp>
      <p:grpSp>
        <p:nvGrpSpPr>
          <p:cNvPr id="460" name="Google Shape;460;p40"/>
          <p:cNvGrpSpPr/>
          <p:nvPr/>
        </p:nvGrpSpPr>
        <p:grpSpPr>
          <a:xfrm>
            <a:off x="1491066" y="3073143"/>
            <a:ext cx="384414" cy="433522"/>
            <a:chOff x="735933" y="2855807"/>
            <a:chExt cx="335147" cy="377962"/>
          </a:xfrm>
        </p:grpSpPr>
        <p:sp>
          <p:nvSpPr>
            <p:cNvPr id="461" name="Google Shape;461;p40"/>
            <p:cNvSpPr/>
            <p:nvPr/>
          </p:nvSpPr>
          <p:spPr>
            <a:xfrm>
              <a:off x="861062" y="2954908"/>
              <a:ext cx="86546" cy="41192"/>
            </a:xfrm>
            <a:custGeom>
              <a:avLst/>
              <a:gdLst/>
              <a:ahLst/>
              <a:cxnLst/>
              <a:rect l="l" t="t" r="r" b="b"/>
              <a:pathLst>
                <a:path w="2454" h="1168" extrusionOk="0">
                  <a:moveTo>
                    <a:pt x="1" y="1"/>
                  </a:moveTo>
                  <a:lnTo>
                    <a:pt x="1" y="1168"/>
                  </a:lnTo>
                  <a:cubicBezTo>
                    <a:pt x="358" y="953"/>
                    <a:pt x="786" y="810"/>
                    <a:pt x="1215" y="810"/>
                  </a:cubicBezTo>
                  <a:cubicBezTo>
                    <a:pt x="1668" y="810"/>
                    <a:pt x="2096" y="929"/>
                    <a:pt x="2453" y="1168"/>
                  </a:cubicBezTo>
                  <a:lnTo>
                    <a:pt x="2453" y="1"/>
                  </a:lnTo>
                  <a:close/>
                </a:path>
              </a:pathLst>
            </a:cu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0"/>
            <p:cNvSpPr/>
            <p:nvPr/>
          </p:nvSpPr>
          <p:spPr>
            <a:xfrm>
              <a:off x="735933" y="2855807"/>
              <a:ext cx="335147" cy="77306"/>
            </a:xfrm>
            <a:custGeom>
              <a:avLst/>
              <a:gdLst/>
              <a:ahLst/>
              <a:cxnLst/>
              <a:rect l="l" t="t" r="r" b="b"/>
              <a:pathLst>
                <a:path w="9503" h="2192" extrusionOk="0">
                  <a:moveTo>
                    <a:pt x="2310" y="1001"/>
                  </a:moveTo>
                  <a:cubicBezTo>
                    <a:pt x="2477" y="1001"/>
                    <a:pt x="2596" y="1120"/>
                    <a:pt x="2620" y="1310"/>
                  </a:cubicBezTo>
                  <a:cubicBezTo>
                    <a:pt x="2620" y="1501"/>
                    <a:pt x="2477" y="1668"/>
                    <a:pt x="2310" y="1668"/>
                  </a:cubicBezTo>
                  <a:lnTo>
                    <a:pt x="1762" y="1668"/>
                  </a:lnTo>
                  <a:cubicBezTo>
                    <a:pt x="1596" y="1668"/>
                    <a:pt x="1477" y="1548"/>
                    <a:pt x="1429" y="1358"/>
                  </a:cubicBezTo>
                  <a:cubicBezTo>
                    <a:pt x="1405" y="1191"/>
                    <a:pt x="1548" y="1001"/>
                    <a:pt x="1762" y="1001"/>
                  </a:cubicBezTo>
                  <a:close/>
                  <a:moveTo>
                    <a:pt x="5001" y="1001"/>
                  </a:moveTo>
                  <a:cubicBezTo>
                    <a:pt x="5192" y="1001"/>
                    <a:pt x="5311" y="1120"/>
                    <a:pt x="5335" y="1310"/>
                  </a:cubicBezTo>
                  <a:cubicBezTo>
                    <a:pt x="5358" y="1501"/>
                    <a:pt x="5216" y="1668"/>
                    <a:pt x="5001" y="1668"/>
                  </a:cubicBezTo>
                  <a:lnTo>
                    <a:pt x="4477" y="1668"/>
                  </a:lnTo>
                  <a:cubicBezTo>
                    <a:pt x="4287" y="1668"/>
                    <a:pt x="4168" y="1548"/>
                    <a:pt x="4144" y="1358"/>
                  </a:cubicBezTo>
                  <a:cubicBezTo>
                    <a:pt x="4120" y="1191"/>
                    <a:pt x="4263" y="1001"/>
                    <a:pt x="4477" y="1001"/>
                  </a:cubicBezTo>
                  <a:close/>
                  <a:moveTo>
                    <a:pt x="7740" y="1001"/>
                  </a:moveTo>
                  <a:cubicBezTo>
                    <a:pt x="7930" y="1001"/>
                    <a:pt x="8049" y="1120"/>
                    <a:pt x="8073" y="1310"/>
                  </a:cubicBezTo>
                  <a:cubicBezTo>
                    <a:pt x="8073" y="1501"/>
                    <a:pt x="7930" y="1668"/>
                    <a:pt x="7740" y="1668"/>
                  </a:cubicBezTo>
                  <a:lnTo>
                    <a:pt x="7216" y="1668"/>
                  </a:lnTo>
                  <a:cubicBezTo>
                    <a:pt x="7025" y="1668"/>
                    <a:pt x="6906" y="1548"/>
                    <a:pt x="6883" y="1358"/>
                  </a:cubicBezTo>
                  <a:cubicBezTo>
                    <a:pt x="6859" y="1191"/>
                    <a:pt x="7002" y="1001"/>
                    <a:pt x="7216" y="1001"/>
                  </a:cubicBezTo>
                  <a:close/>
                  <a:moveTo>
                    <a:pt x="334" y="1"/>
                  </a:moveTo>
                  <a:cubicBezTo>
                    <a:pt x="167" y="1"/>
                    <a:pt x="0" y="143"/>
                    <a:pt x="0" y="310"/>
                  </a:cubicBezTo>
                  <a:lnTo>
                    <a:pt x="0" y="2191"/>
                  </a:lnTo>
                  <a:lnTo>
                    <a:pt x="9478" y="2191"/>
                  </a:lnTo>
                  <a:lnTo>
                    <a:pt x="9478" y="310"/>
                  </a:lnTo>
                  <a:cubicBezTo>
                    <a:pt x="9502" y="120"/>
                    <a:pt x="9359" y="1"/>
                    <a:pt x="9169" y="1"/>
                  </a:cubicBezTo>
                  <a:close/>
                </a:path>
              </a:pathLst>
            </a:cu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0"/>
            <p:cNvSpPr/>
            <p:nvPr/>
          </p:nvSpPr>
          <p:spPr>
            <a:xfrm>
              <a:off x="969403" y="2954062"/>
              <a:ext cx="101676" cy="251175"/>
            </a:xfrm>
            <a:custGeom>
              <a:avLst/>
              <a:gdLst/>
              <a:ahLst/>
              <a:cxnLst/>
              <a:rect l="l" t="t" r="r" b="b"/>
              <a:pathLst>
                <a:path w="2883" h="7122" extrusionOk="0">
                  <a:moveTo>
                    <a:pt x="1" y="1"/>
                  </a:moveTo>
                  <a:lnTo>
                    <a:pt x="1" y="25"/>
                  </a:lnTo>
                  <a:lnTo>
                    <a:pt x="1" y="1763"/>
                  </a:lnTo>
                  <a:cubicBezTo>
                    <a:pt x="286" y="2144"/>
                    <a:pt x="477" y="2644"/>
                    <a:pt x="477" y="3192"/>
                  </a:cubicBezTo>
                  <a:cubicBezTo>
                    <a:pt x="477" y="3716"/>
                    <a:pt x="286" y="4240"/>
                    <a:pt x="1" y="4621"/>
                  </a:cubicBezTo>
                  <a:lnTo>
                    <a:pt x="1" y="7121"/>
                  </a:lnTo>
                  <a:cubicBezTo>
                    <a:pt x="834" y="6526"/>
                    <a:pt x="1501" y="5740"/>
                    <a:pt x="2025" y="4835"/>
                  </a:cubicBezTo>
                  <a:cubicBezTo>
                    <a:pt x="2596" y="3787"/>
                    <a:pt x="2882" y="2620"/>
                    <a:pt x="2882" y="1453"/>
                  </a:cubicBezTo>
                  <a:lnTo>
                    <a:pt x="2882" y="1"/>
                  </a:lnTo>
                  <a:close/>
                </a:path>
              </a:pathLst>
            </a:cu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0"/>
            <p:cNvSpPr/>
            <p:nvPr/>
          </p:nvSpPr>
          <p:spPr>
            <a:xfrm>
              <a:off x="861062" y="3137171"/>
              <a:ext cx="86546" cy="96598"/>
            </a:xfrm>
            <a:custGeom>
              <a:avLst/>
              <a:gdLst/>
              <a:ahLst/>
              <a:cxnLst/>
              <a:rect l="l" t="t" r="r" b="b"/>
              <a:pathLst>
                <a:path w="2454" h="2739" extrusionOk="0">
                  <a:moveTo>
                    <a:pt x="1" y="0"/>
                  </a:moveTo>
                  <a:lnTo>
                    <a:pt x="1" y="2334"/>
                  </a:lnTo>
                  <a:lnTo>
                    <a:pt x="96" y="2406"/>
                  </a:lnTo>
                  <a:cubicBezTo>
                    <a:pt x="453" y="2596"/>
                    <a:pt x="834" y="2739"/>
                    <a:pt x="1215" y="2739"/>
                  </a:cubicBezTo>
                  <a:cubicBezTo>
                    <a:pt x="1620" y="2739"/>
                    <a:pt x="2001" y="2620"/>
                    <a:pt x="2358" y="2406"/>
                  </a:cubicBezTo>
                  <a:lnTo>
                    <a:pt x="2453" y="2334"/>
                  </a:lnTo>
                  <a:lnTo>
                    <a:pt x="2453" y="0"/>
                  </a:lnTo>
                  <a:cubicBezTo>
                    <a:pt x="2096" y="238"/>
                    <a:pt x="1668" y="358"/>
                    <a:pt x="1215" y="358"/>
                  </a:cubicBezTo>
                  <a:cubicBezTo>
                    <a:pt x="786" y="358"/>
                    <a:pt x="358" y="238"/>
                    <a:pt x="1" y="0"/>
                  </a:cubicBezTo>
                  <a:close/>
                </a:path>
              </a:pathLst>
            </a:cu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0"/>
            <p:cNvSpPr/>
            <p:nvPr/>
          </p:nvSpPr>
          <p:spPr>
            <a:xfrm>
              <a:off x="737590" y="2954908"/>
              <a:ext cx="101676" cy="251175"/>
            </a:xfrm>
            <a:custGeom>
              <a:avLst/>
              <a:gdLst/>
              <a:ahLst/>
              <a:cxnLst/>
              <a:rect l="l" t="t" r="r" b="b"/>
              <a:pathLst>
                <a:path w="2883" h="7122" extrusionOk="0">
                  <a:moveTo>
                    <a:pt x="1" y="1"/>
                  </a:moveTo>
                  <a:lnTo>
                    <a:pt x="1" y="1477"/>
                  </a:lnTo>
                  <a:cubicBezTo>
                    <a:pt x="1" y="2620"/>
                    <a:pt x="287" y="3811"/>
                    <a:pt x="858" y="4835"/>
                  </a:cubicBezTo>
                  <a:cubicBezTo>
                    <a:pt x="1358" y="5716"/>
                    <a:pt x="2049" y="6526"/>
                    <a:pt x="2882" y="7121"/>
                  </a:cubicBezTo>
                  <a:lnTo>
                    <a:pt x="2882" y="4621"/>
                  </a:lnTo>
                  <a:cubicBezTo>
                    <a:pt x="2573" y="4240"/>
                    <a:pt x="2406" y="3739"/>
                    <a:pt x="2406" y="3192"/>
                  </a:cubicBezTo>
                  <a:cubicBezTo>
                    <a:pt x="2406" y="2668"/>
                    <a:pt x="2573" y="2144"/>
                    <a:pt x="2882" y="1763"/>
                  </a:cubicBezTo>
                  <a:lnTo>
                    <a:pt x="2882" y="1"/>
                  </a:lnTo>
                  <a:close/>
                </a:path>
              </a:pathLst>
            </a:cu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0"/>
            <p:cNvSpPr/>
            <p:nvPr/>
          </p:nvSpPr>
          <p:spPr>
            <a:xfrm>
              <a:off x="849318" y="3011195"/>
              <a:ext cx="99137" cy="101641"/>
            </a:xfrm>
            <a:custGeom>
              <a:avLst/>
              <a:gdLst/>
              <a:ahLst/>
              <a:cxnLst/>
              <a:rect l="l" t="t" r="r" b="b"/>
              <a:pathLst>
                <a:path w="2811" h="2882" extrusionOk="0">
                  <a:moveTo>
                    <a:pt x="2239" y="0"/>
                  </a:moveTo>
                  <a:cubicBezTo>
                    <a:pt x="1429" y="1477"/>
                    <a:pt x="405" y="2143"/>
                    <a:pt x="0" y="2310"/>
                  </a:cubicBezTo>
                  <a:cubicBezTo>
                    <a:pt x="119" y="2525"/>
                    <a:pt x="286" y="2739"/>
                    <a:pt x="453" y="2882"/>
                  </a:cubicBezTo>
                  <a:cubicBezTo>
                    <a:pt x="572" y="2810"/>
                    <a:pt x="929" y="2667"/>
                    <a:pt x="1358" y="2334"/>
                  </a:cubicBezTo>
                  <a:cubicBezTo>
                    <a:pt x="1977" y="1834"/>
                    <a:pt x="2477" y="1191"/>
                    <a:pt x="2810" y="405"/>
                  </a:cubicBezTo>
                  <a:cubicBezTo>
                    <a:pt x="2620" y="238"/>
                    <a:pt x="2453" y="72"/>
                    <a:pt x="2239" y="0"/>
                  </a:cubicBezTo>
                  <a:close/>
                </a:path>
              </a:pathLst>
            </a:cu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0"/>
            <p:cNvSpPr/>
            <p:nvPr/>
          </p:nvSpPr>
          <p:spPr>
            <a:xfrm>
              <a:off x="889628" y="3049813"/>
              <a:ext cx="73921" cy="78999"/>
            </a:xfrm>
            <a:custGeom>
              <a:avLst/>
              <a:gdLst/>
              <a:ahLst/>
              <a:cxnLst/>
              <a:rect l="l" t="t" r="r" b="b"/>
              <a:pathLst>
                <a:path w="2096" h="2240" extrusionOk="0">
                  <a:moveTo>
                    <a:pt x="2024" y="1"/>
                  </a:moveTo>
                  <a:cubicBezTo>
                    <a:pt x="1405" y="1191"/>
                    <a:pt x="524" y="1834"/>
                    <a:pt x="0" y="2168"/>
                  </a:cubicBezTo>
                  <a:cubicBezTo>
                    <a:pt x="119" y="2192"/>
                    <a:pt x="262" y="2239"/>
                    <a:pt x="405" y="2239"/>
                  </a:cubicBezTo>
                  <a:cubicBezTo>
                    <a:pt x="1358" y="2239"/>
                    <a:pt x="2096" y="1453"/>
                    <a:pt x="2096" y="501"/>
                  </a:cubicBezTo>
                  <a:cubicBezTo>
                    <a:pt x="2096" y="286"/>
                    <a:pt x="2072" y="144"/>
                    <a:pt x="2024" y="1"/>
                  </a:cubicBezTo>
                  <a:close/>
                </a:path>
              </a:pathLst>
            </a:cu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0"/>
            <p:cNvSpPr/>
            <p:nvPr/>
          </p:nvSpPr>
          <p:spPr>
            <a:xfrm>
              <a:off x="843428" y="3005306"/>
              <a:ext cx="62177" cy="65527"/>
            </a:xfrm>
            <a:custGeom>
              <a:avLst/>
              <a:gdLst/>
              <a:ahLst/>
              <a:cxnLst/>
              <a:rect l="l" t="t" r="r" b="b"/>
              <a:pathLst>
                <a:path w="1763" h="1858" extrusionOk="0">
                  <a:moveTo>
                    <a:pt x="1691" y="0"/>
                  </a:moveTo>
                  <a:cubicBezTo>
                    <a:pt x="739" y="0"/>
                    <a:pt x="0" y="786"/>
                    <a:pt x="0" y="1739"/>
                  </a:cubicBezTo>
                  <a:lnTo>
                    <a:pt x="0" y="1858"/>
                  </a:lnTo>
                  <a:cubicBezTo>
                    <a:pt x="358" y="1644"/>
                    <a:pt x="1120" y="1072"/>
                    <a:pt x="1763" y="0"/>
                  </a:cubicBezTo>
                  <a:close/>
                </a:path>
              </a:pathLst>
            </a:cu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 name="Google Shape;469;p40"/>
          <p:cNvGrpSpPr/>
          <p:nvPr/>
        </p:nvGrpSpPr>
        <p:grpSpPr>
          <a:xfrm>
            <a:off x="4333054" y="3094891"/>
            <a:ext cx="437406" cy="390036"/>
            <a:chOff x="3971973" y="3490057"/>
            <a:chExt cx="381347" cy="340049"/>
          </a:xfrm>
        </p:grpSpPr>
        <p:sp>
          <p:nvSpPr>
            <p:cNvPr id="470" name="Google Shape;470;p40"/>
            <p:cNvSpPr/>
            <p:nvPr/>
          </p:nvSpPr>
          <p:spPr>
            <a:xfrm>
              <a:off x="4295305" y="3533578"/>
              <a:ext cx="58015" cy="117582"/>
            </a:xfrm>
            <a:custGeom>
              <a:avLst/>
              <a:gdLst/>
              <a:ahLst/>
              <a:cxnLst/>
              <a:rect l="l" t="t" r="r" b="b"/>
              <a:pathLst>
                <a:path w="1645" h="3334" extrusionOk="0">
                  <a:moveTo>
                    <a:pt x="1" y="1"/>
                  </a:moveTo>
                  <a:lnTo>
                    <a:pt x="1" y="3311"/>
                  </a:lnTo>
                  <a:cubicBezTo>
                    <a:pt x="39" y="3326"/>
                    <a:pt x="79" y="3334"/>
                    <a:pt x="119" y="3334"/>
                  </a:cubicBezTo>
                  <a:cubicBezTo>
                    <a:pt x="206" y="3334"/>
                    <a:pt x="293" y="3297"/>
                    <a:pt x="358" y="3216"/>
                  </a:cubicBezTo>
                  <a:lnTo>
                    <a:pt x="1549" y="1906"/>
                  </a:lnTo>
                  <a:cubicBezTo>
                    <a:pt x="1644" y="1811"/>
                    <a:pt x="1644" y="1620"/>
                    <a:pt x="1525" y="1501"/>
                  </a:cubicBezTo>
                  <a:lnTo>
                    <a:pt x="1" y="1"/>
                  </a:lnTo>
                  <a:close/>
                </a:path>
              </a:pathLst>
            </a:cu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0"/>
            <p:cNvSpPr/>
            <p:nvPr/>
          </p:nvSpPr>
          <p:spPr>
            <a:xfrm>
              <a:off x="4135755" y="3555408"/>
              <a:ext cx="51244" cy="274699"/>
            </a:xfrm>
            <a:custGeom>
              <a:avLst/>
              <a:gdLst/>
              <a:ahLst/>
              <a:cxnLst/>
              <a:rect l="l" t="t" r="r" b="b"/>
              <a:pathLst>
                <a:path w="1453" h="7789" extrusionOk="0">
                  <a:moveTo>
                    <a:pt x="1453" y="1"/>
                  </a:moveTo>
                  <a:cubicBezTo>
                    <a:pt x="1286" y="168"/>
                    <a:pt x="1000" y="239"/>
                    <a:pt x="738" y="239"/>
                  </a:cubicBezTo>
                  <a:cubicBezTo>
                    <a:pt x="476" y="239"/>
                    <a:pt x="215" y="168"/>
                    <a:pt x="0" y="49"/>
                  </a:cubicBezTo>
                  <a:lnTo>
                    <a:pt x="0" y="7788"/>
                  </a:lnTo>
                  <a:lnTo>
                    <a:pt x="1453" y="7788"/>
                  </a:lnTo>
                  <a:lnTo>
                    <a:pt x="1453" y="1"/>
                  </a:lnTo>
                  <a:close/>
                </a:path>
              </a:pathLst>
            </a:cu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0"/>
            <p:cNvSpPr/>
            <p:nvPr/>
          </p:nvSpPr>
          <p:spPr>
            <a:xfrm>
              <a:off x="3971973" y="3534424"/>
              <a:ext cx="58826" cy="117088"/>
            </a:xfrm>
            <a:custGeom>
              <a:avLst/>
              <a:gdLst/>
              <a:ahLst/>
              <a:cxnLst/>
              <a:rect l="l" t="t" r="r" b="b"/>
              <a:pathLst>
                <a:path w="1668" h="3320" extrusionOk="0">
                  <a:moveTo>
                    <a:pt x="1667" y="1"/>
                  </a:moveTo>
                  <a:lnTo>
                    <a:pt x="119" y="1477"/>
                  </a:lnTo>
                  <a:cubicBezTo>
                    <a:pt x="0" y="1596"/>
                    <a:pt x="0" y="1763"/>
                    <a:pt x="119" y="1906"/>
                  </a:cubicBezTo>
                  <a:lnTo>
                    <a:pt x="1310" y="3215"/>
                  </a:lnTo>
                  <a:cubicBezTo>
                    <a:pt x="1383" y="3288"/>
                    <a:pt x="1484" y="3319"/>
                    <a:pt x="1580" y="3319"/>
                  </a:cubicBezTo>
                  <a:cubicBezTo>
                    <a:pt x="1610" y="3319"/>
                    <a:pt x="1639" y="3316"/>
                    <a:pt x="1667" y="3311"/>
                  </a:cubicBezTo>
                  <a:lnTo>
                    <a:pt x="1667" y="1"/>
                  </a:lnTo>
                  <a:close/>
                </a:path>
              </a:pathLst>
            </a:cu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0"/>
            <p:cNvSpPr/>
            <p:nvPr/>
          </p:nvSpPr>
          <p:spPr>
            <a:xfrm>
              <a:off x="4053440" y="3490057"/>
              <a:ext cx="222608" cy="340049"/>
            </a:xfrm>
            <a:custGeom>
              <a:avLst/>
              <a:gdLst/>
              <a:ahLst/>
              <a:cxnLst/>
              <a:rect l="l" t="t" r="r" b="b"/>
              <a:pathLst>
                <a:path w="6312" h="9642" extrusionOk="0">
                  <a:moveTo>
                    <a:pt x="2116" y="1"/>
                  </a:moveTo>
                  <a:cubicBezTo>
                    <a:pt x="2069" y="1"/>
                    <a:pt x="2022" y="14"/>
                    <a:pt x="1977" y="44"/>
                  </a:cubicBezTo>
                  <a:lnTo>
                    <a:pt x="1525" y="282"/>
                  </a:lnTo>
                  <a:cubicBezTo>
                    <a:pt x="1501" y="282"/>
                    <a:pt x="1501" y="306"/>
                    <a:pt x="1501" y="306"/>
                  </a:cubicBezTo>
                  <a:lnTo>
                    <a:pt x="1239" y="306"/>
                  </a:lnTo>
                  <a:cubicBezTo>
                    <a:pt x="786" y="354"/>
                    <a:pt x="358" y="473"/>
                    <a:pt x="0" y="711"/>
                  </a:cubicBezTo>
                  <a:lnTo>
                    <a:pt x="0" y="4092"/>
                  </a:lnTo>
                  <a:lnTo>
                    <a:pt x="191" y="3950"/>
                  </a:lnTo>
                  <a:lnTo>
                    <a:pt x="191" y="9332"/>
                  </a:lnTo>
                  <a:cubicBezTo>
                    <a:pt x="239" y="9522"/>
                    <a:pt x="572" y="9641"/>
                    <a:pt x="572" y="9641"/>
                  </a:cubicBezTo>
                  <a:lnTo>
                    <a:pt x="1763" y="9641"/>
                  </a:lnTo>
                  <a:lnTo>
                    <a:pt x="1763" y="854"/>
                  </a:lnTo>
                  <a:cubicBezTo>
                    <a:pt x="1786" y="854"/>
                    <a:pt x="1834" y="830"/>
                    <a:pt x="1882" y="830"/>
                  </a:cubicBezTo>
                  <a:lnTo>
                    <a:pt x="2334" y="592"/>
                  </a:lnTo>
                  <a:lnTo>
                    <a:pt x="2358" y="544"/>
                  </a:lnTo>
                  <a:cubicBezTo>
                    <a:pt x="2382" y="616"/>
                    <a:pt x="2429" y="663"/>
                    <a:pt x="2429" y="735"/>
                  </a:cubicBezTo>
                  <a:cubicBezTo>
                    <a:pt x="2429" y="1139"/>
                    <a:pt x="2739" y="1473"/>
                    <a:pt x="3168" y="1473"/>
                  </a:cubicBezTo>
                  <a:cubicBezTo>
                    <a:pt x="3573" y="1473"/>
                    <a:pt x="3906" y="1139"/>
                    <a:pt x="3906" y="735"/>
                  </a:cubicBezTo>
                  <a:cubicBezTo>
                    <a:pt x="3906" y="663"/>
                    <a:pt x="3930" y="616"/>
                    <a:pt x="3954" y="544"/>
                  </a:cubicBezTo>
                  <a:lnTo>
                    <a:pt x="4001" y="592"/>
                  </a:lnTo>
                  <a:lnTo>
                    <a:pt x="4454" y="830"/>
                  </a:lnTo>
                  <a:cubicBezTo>
                    <a:pt x="4478" y="854"/>
                    <a:pt x="4501" y="854"/>
                    <a:pt x="4549" y="854"/>
                  </a:cubicBezTo>
                  <a:lnTo>
                    <a:pt x="4549" y="9641"/>
                  </a:lnTo>
                  <a:lnTo>
                    <a:pt x="5716" y="9641"/>
                  </a:lnTo>
                  <a:cubicBezTo>
                    <a:pt x="5906" y="9641"/>
                    <a:pt x="6049" y="9474"/>
                    <a:pt x="6049" y="9332"/>
                  </a:cubicBezTo>
                  <a:lnTo>
                    <a:pt x="6145" y="3950"/>
                  </a:lnTo>
                  <a:lnTo>
                    <a:pt x="6311" y="4092"/>
                  </a:lnTo>
                  <a:lnTo>
                    <a:pt x="6311" y="711"/>
                  </a:lnTo>
                  <a:cubicBezTo>
                    <a:pt x="5835" y="425"/>
                    <a:pt x="5406" y="306"/>
                    <a:pt x="4930" y="306"/>
                  </a:cubicBezTo>
                  <a:lnTo>
                    <a:pt x="4692" y="306"/>
                  </a:lnTo>
                  <a:cubicBezTo>
                    <a:pt x="4692" y="306"/>
                    <a:pt x="4644" y="306"/>
                    <a:pt x="4644" y="282"/>
                  </a:cubicBezTo>
                  <a:lnTo>
                    <a:pt x="4216" y="44"/>
                  </a:lnTo>
                  <a:cubicBezTo>
                    <a:pt x="4163" y="14"/>
                    <a:pt x="4109" y="1"/>
                    <a:pt x="4056" y="1"/>
                  </a:cubicBezTo>
                  <a:cubicBezTo>
                    <a:pt x="3941" y="1"/>
                    <a:pt x="3836" y="65"/>
                    <a:pt x="3787" y="163"/>
                  </a:cubicBezTo>
                  <a:cubicBezTo>
                    <a:pt x="3763" y="211"/>
                    <a:pt x="3763" y="282"/>
                    <a:pt x="3763" y="306"/>
                  </a:cubicBezTo>
                  <a:lnTo>
                    <a:pt x="2429" y="306"/>
                  </a:lnTo>
                  <a:cubicBezTo>
                    <a:pt x="2429" y="282"/>
                    <a:pt x="2429" y="211"/>
                    <a:pt x="2382" y="163"/>
                  </a:cubicBezTo>
                  <a:cubicBezTo>
                    <a:pt x="2316" y="65"/>
                    <a:pt x="2217" y="1"/>
                    <a:pt x="2116" y="1"/>
                  </a:cubicBezTo>
                  <a:close/>
                </a:path>
              </a:pathLst>
            </a:cu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40"/>
          <p:cNvGrpSpPr/>
          <p:nvPr/>
        </p:nvGrpSpPr>
        <p:grpSpPr>
          <a:xfrm>
            <a:off x="7248627" y="3114105"/>
            <a:ext cx="438376" cy="351617"/>
            <a:chOff x="7239930" y="2290575"/>
            <a:chExt cx="382194" cy="306580"/>
          </a:xfrm>
        </p:grpSpPr>
        <p:sp>
          <p:nvSpPr>
            <p:cNvPr id="475" name="Google Shape;475;p40"/>
            <p:cNvSpPr/>
            <p:nvPr/>
          </p:nvSpPr>
          <p:spPr>
            <a:xfrm>
              <a:off x="7352468" y="2290575"/>
              <a:ext cx="37842" cy="44543"/>
            </a:xfrm>
            <a:custGeom>
              <a:avLst/>
              <a:gdLst/>
              <a:ahLst/>
              <a:cxnLst/>
              <a:rect l="l" t="t" r="r" b="b"/>
              <a:pathLst>
                <a:path w="1073" h="1263" extrusionOk="0">
                  <a:moveTo>
                    <a:pt x="1" y="0"/>
                  </a:moveTo>
                  <a:lnTo>
                    <a:pt x="1" y="24"/>
                  </a:lnTo>
                  <a:lnTo>
                    <a:pt x="1" y="1263"/>
                  </a:lnTo>
                  <a:lnTo>
                    <a:pt x="1072" y="1263"/>
                  </a:lnTo>
                  <a:lnTo>
                    <a:pt x="1072" y="24"/>
                  </a:lnTo>
                  <a:lnTo>
                    <a:pt x="1072" y="0"/>
                  </a:lnTo>
                  <a:close/>
                </a:path>
              </a:pathLst>
            </a:cu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0"/>
            <p:cNvSpPr/>
            <p:nvPr/>
          </p:nvSpPr>
          <p:spPr>
            <a:xfrm>
              <a:off x="7412106" y="2290575"/>
              <a:ext cx="37842" cy="44543"/>
            </a:xfrm>
            <a:custGeom>
              <a:avLst/>
              <a:gdLst/>
              <a:ahLst/>
              <a:cxnLst/>
              <a:rect l="l" t="t" r="r" b="b"/>
              <a:pathLst>
                <a:path w="1073" h="1263" extrusionOk="0">
                  <a:moveTo>
                    <a:pt x="1" y="0"/>
                  </a:moveTo>
                  <a:lnTo>
                    <a:pt x="1" y="24"/>
                  </a:lnTo>
                  <a:lnTo>
                    <a:pt x="1" y="1263"/>
                  </a:lnTo>
                  <a:lnTo>
                    <a:pt x="1072" y="1263"/>
                  </a:lnTo>
                  <a:lnTo>
                    <a:pt x="1072" y="24"/>
                  </a:lnTo>
                  <a:lnTo>
                    <a:pt x="1072" y="0"/>
                  </a:lnTo>
                  <a:close/>
                </a:path>
              </a:pathLst>
            </a:cu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0"/>
            <p:cNvSpPr/>
            <p:nvPr/>
          </p:nvSpPr>
          <p:spPr>
            <a:xfrm>
              <a:off x="7533038" y="2292267"/>
              <a:ext cx="39535" cy="44543"/>
            </a:xfrm>
            <a:custGeom>
              <a:avLst/>
              <a:gdLst/>
              <a:ahLst/>
              <a:cxnLst/>
              <a:rect l="l" t="t" r="r" b="b"/>
              <a:pathLst>
                <a:path w="1121" h="1263" extrusionOk="0">
                  <a:moveTo>
                    <a:pt x="1" y="0"/>
                  </a:moveTo>
                  <a:lnTo>
                    <a:pt x="1" y="48"/>
                  </a:lnTo>
                  <a:lnTo>
                    <a:pt x="1" y="1262"/>
                  </a:lnTo>
                  <a:lnTo>
                    <a:pt x="1120" y="1262"/>
                  </a:lnTo>
                  <a:lnTo>
                    <a:pt x="1120" y="1238"/>
                  </a:lnTo>
                  <a:lnTo>
                    <a:pt x="882" y="238"/>
                  </a:lnTo>
                  <a:cubicBezTo>
                    <a:pt x="858" y="95"/>
                    <a:pt x="739" y="0"/>
                    <a:pt x="596" y="0"/>
                  </a:cubicBezTo>
                  <a:close/>
                </a:path>
              </a:pathLst>
            </a:cu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0"/>
            <p:cNvSpPr/>
            <p:nvPr/>
          </p:nvSpPr>
          <p:spPr>
            <a:xfrm>
              <a:off x="7239930" y="2357759"/>
              <a:ext cx="382194" cy="239396"/>
            </a:xfrm>
            <a:custGeom>
              <a:avLst/>
              <a:gdLst/>
              <a:ahLst/>
              <a:cxnLst/>
              <a:rect l="l" t="t" r="r" b="b"/>
              <a:pathLst>
                <a:path w="10837" h="6788" extrusionOk="0">
                  <a:moveTo>
                    <a:pt x="9091" y="3544"/>
                  </a:moveTo>
                  <a:cubicBezTo>
                    <a:pt x="9109" y="3544"/>
                    <a:pt x="9127" y="3546"/>
                    <a:pt x="9145" y="3549"/>
                  </a:cubicBezTo>
                  <a:cubicBezTo>
                    <a:pt x="9264" y="3549"/>
                    <a:pt x="9383" y="3668"/>
                    <a:pt x="9407" y="3787"/>
                  </a:cubicBezTo>
                  <a:lnTo>
                    <a:pt x="9645" y="4835"/>
                  </a:lnTo>
                  <a:cubicBezTo>
                    <a:pt x="9645" y="4978"/>
                    <a:pt x="9526" y="5121"/>
                    <a:pt x="9383" y="5192"/>
                  </a:cubicBezTo>
                  <a:lnTo>
                    <a:pt x="9312" y="5192"/>
                  </a:lnTo>
                  <a:cubicBezTo>
                    <a:pt x="9169" y="5192"/>
                    <a:pt x="9050" y="5097"/>
                    <a:pt x="9026" y="4930"/>
                  </a:cubicBezTo>
                  <a:lnTo>
                    <a:pt x="8955" y="4644"/>
                  </a:lnTo>
                  <a:cubicBezTo>
                    <a:pt x="8919" y="4656"/>
                    <a:pt x="8883" y="4662"/>
                    <a:pt x="8845" y="4662"/>
                  </a:cubicBezTo>
                  <a:cubicBezTo>
                    <a:pt x="8806" y="4662"/>
                    <a:pt x="8764" y="4656"/>
                    <a:pt x="8717" y="4644"/>
                  </a:cubicBezTo>
                  <a:cubicBezTo>
                    <a:pt x="8574" y="4597"/>
                    <a:pt x="8478" y="4382"/>
                    <a:pt x="8574" y="4240"/>
                  </a:cubicBezTo>
                  <a:lnTo>
                    <a:pt x="8812" y="3716"/>
                  </a:lnTo>
                  <a:cubicBezTo>
                    <a:pt x="8874" y="3612"/>
                    <a:pt x="8972" y="3544"/>
                    <a:pt x="9091" y="3544"/>
                  </a:cubicBezTo>
                  <a:close/>
                  <a:moveTo>
                    <a:pt x="1263" y="1"/>
                  </a:moveTo>
                  <a:lnTo>
                    <a:pt x="72" y="4906"/>
                  </a:lnTo>
                  <a:cubicBezTo>
                    <a:pt x="1" y="5192"/>
                    <a:pt x="24" y="5454"/>
                    <a:pt x="191" y="5668"/>
                  </a:cubicBezTo>
                  <a:cubicBezTo>
                    <a:pt x="334" y="5907"/>
                    <a:pt x="548" y="6049"/>
                    <a:pt x="810" y="6097"/>
                  </a:cubicBezTo>
                  <a:lnTo>
                    <a:pt x="3573" y="6764"/>
                  </a:lnTo>
                  <a:cubicBezTo>
                    <a:pt x="3668" y="6788"/>
                    <a:pt x="3716" y="6788"/>
                    <a:pt x="3811" y="6788"/>
                  </a:cubicBezTo>
                  <a:cubicBezTo>
                    <a:pt x="4001" y="6788"/>
                    <a:pt x="4168" y="6740"/>
                    <a:pt x="4311" y="6645"/>
                  </a:cubicBezTo>
                  <a:cubicBezTo>
                    <a:pt x="4549" y="6502"/>
                    <a:pt x="4716" y="6288"/>
                    <a:pt x="4763" y="6026"/>
                  </a:cubicBezTo>
                  <a:lnTo>
                    <a:pt x="5430" y="3287"/>
                  </a:lnTo>
                  <a:lnTo>
                    <a:pt x="6073" y="6026"/>
                  </a:lnTo>
                  <a:cubicBezTo>
                    <a:pt x="6145" y="6288"/>
                    <a:pt x="6288" y="6502"/>
                    <a:pt x="6526" y="6645"/>
                  </a:cubicBezTo>
                  <a:cubicBezTo>
                    <a:pt x="6692" y="6744"/>
                    <a:pt x="6869" y="6786"/>
                    <a:pt x="7042" y="6786"/>
                  </a:cubicBezTo>
                  <a:cubicBezTo>
                    <a:pt x="7118" y="6786"/>
                    <a:pt x="7192" y="6778"/>
                    <a:pt x="7264" y="6764"/>
                  </a:cubicBezTo>
                  <a:lnTo>
                    <a:pt x="10026" y="6097"/>
                  </a:lnTo>
                  <a:cubicBezTo>
                    <a:pt x="10312" y="6049"/>
                    <a:pt x="10503" y="5907"/>
                    <a:pt x="10669" y="5668"/>
                  </a:cubicBezTo>
                  <a:cubicBezTo>
                    <a:pt x="10789" y="5430"/>
                    <a:pt x="10836" y="5145"/>
                    <a:pt x="10789" y="4906"/>
                  </a:cubicBezTo>
                  <a:lnTo>
                    <a:pt x="9598" y="1"/>
                  </a:lnTo>
                  <a:close/>
                </a:path>
              </a:pathLst>
            </a:cu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0"/>
            <p:cNvSpPr/>
            <p:nvPr/>
          </p:nvSpPr>
          <p:spPr>
            <a:xfrm>
              <a:off x="7471743" y="2290575"/>
              <a:ext cx="37807" cy="44543"/>
            </a:xfrm>
            <a:custGeom>
              <a:avLst/>
              <a:gdLst/>
              <a:ahLst/>
              <a:cxnLst/>
              <a:rect l="l" t="t" r="r" b="b"/>
              <a:pathLst>
                <a:path w="1072" h="1263" extrusionOk="0">
                  <a:moveTo>
                    <a:pt x="0" y="0"/>
                  </a:moveTo>
                  <a:lnTo>
                    <a:pt x="0" y="24"/>
                  </a:lnTo>
                  <a:lnTo>
                    <a:pt x="0" y="1263"/>
                  </a:lnTo>
                  <a:lnTo>
                    <a:pt x="1072" y="1263"/>
                  </a:lnTo>
                  <a:lnTo>
                    <a:pt x="1072" y="24"/>
                  </a:lnTo>
                  <a:lnTo>
                    <a:pt x="1072" y="0"/>
                  </a:lnTo>
                  <a:close/>
                </a:path>
              </a:pathLst>
            </a:cu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0"/>
            <p:cNvSpPr/>
            <p:nvPr/>
          </p:nvSpPr>
          <p:spPr>
            <a:xfrm>
              <a:off x="7290327" y="2290575"/>
              <a:ext cx="41192" cy="44543"/>
            </a:xfrm>
            <a:custGeom>
              <a:avLst/>
              <a:gdLst/>
              <a:ahLst/>
              <a:cxnLst/>
              <a:rect l="l" t="t" r="r" b="b"/>
              <a:pathLst>
                <a:path w="1168" h="1263" extrusionOk="0">
                  <a:moveTo>
                    <a:pt x="548" y="0"/>
                  </a:moveTo>
                  <a:lnTo>
                    <a:pt x="548" y="24"/>
                  </a:lnTo>
                  <a:cubicBezTo>
                    <a:pt x="381" y="24"/>
                    <a:pt x="262" y="120"/>
                    <a:pt x="239" y="262"/>
                  </a:cubicBezTo>
                  <a:lnTo>
                    <a:pt x="0" y="1263"/>
                  </a:lnTo>
                  <a:lnTo>
                    <a:pt x="1167" y="1263"/>
                  </a:lnTo>
                  <a:lnTo>
                    <a:pt x="1167" y="24"/>
                  </a:lnTo>
                  <a:lnTo>
                    <a:pt x="1167" y="0"/>
                  </a:lnTo>
                  <a:close/>
                </a:path>
              </a:pathLst>
            </a:cu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 name="Google Shape;481;p40"/>
          <p:cNvSpPr txBox="1"/>
          <p:nvPr/>
        </p:nvSpPr>
        <p:spPr>
          <a:xfrm>
            <a:off x="3264262" y="3459175"/>
            <a:ext cx="2595600" cy="34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212121"/>
                </a:solidFill>
                <a:latin typeface="Times New Roman"/>
                <a:ea typeface="Times New Roman"/>
                <a:cs typeface="Times New Roman"/>
                <a:sym typeface="Times New Roman"/>
              </a:rPr>
              <a:t>Scalability</a:t>
            </a:r>
            <a:endParaRPr sz="1700" b="1">
              <a:solidFill>
                <a:srgbClr val="212121"/>
              </a:solidFill>
              <a:latin typeface="Times New Roman"/>
              <a:ea typeface="Times New Roman"/>
              <a:cs typeface="Times New Roman"/>
              <a:sym typeface="Times New Roman"/>
            </a:endParaRPr>
          </a:p>
        </p:txBody>
      </p:sp>
      <p:sp>
        <p:nvSpPr>
          <p:cNvPr id="482" name="Google Shape;482;p40"/>
          <p:cNvSpPr txBox="1"/>
          <p:nvPr/>
        </p:nvSpPr>
        <p:spPr>
          <a:xfrm>
            <a:off x="6163625" y="3459175"/>
            <a:ext cx="2595600" cy="34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212121"/>
                </a:solidFill>
                <a:latin typeface="Times New Roman"/>
                <a:ea typeface="Times New Roman"/>
                <a:cs typeface="Times New Roman"/>
                <a:sym typeface="Times New Roman"/>
              </a:rPr>
              <a:t>Speed</a:t>
            </a:r>
            <a:endParaRPr sz="1700" b="1">
              <a:solidFill>
                <a:srgbClr val="212121"/>
              </a:solidFill>
              <a:latin typeface="Times New Roman"/>
              <a:ea typeface="Times New Roman"/>
              <a:cs typeface="Times New Roman"/>
              <a:sym typeface="Times New Roman"/>
            </a:endParaRPr>
          </a:p>
        </p:txBody>
      </p:sp>
      <p:sp>
        <p:nvSpPr>
          <p:cNvPr id="483" name="Google Shape;483;p40"/>
          <p:cNvSpPr txBox="1"/>
          <p:nvPr/>
        </p:nvSpPr>
        <p:spPr>
          <a:xfrm>
            <a:off x="3310763" y="3772050"/>
            <a:ext cx="2595600" cy="1507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1000"/>
              </a:spcAft>
              <a:buNone/>
            </a:pPr>
            <a:r>
              <a:rPr lang="en">
                <a:solidFill>
                  <a:schemeClr val="dk1"/>
                </a:solidFill>
                <a:latin typeface="Times New Roman"/>
                <a:ea typeface="Times New Roman"/>
                <a:cs typeface="Times New Roman"/>
                <a:sym typeface="Times New Roman"/>
              </a:rPr>
              <a:t>Process vast amounts of football data, such as player performance metrics, team foundations, and match events, handling larger datasets efficiently</a:t>
            </a:r>
            <a:endParaRPr>
              <a:solidFill>
                <a:srgbClr val="212121"/>
              </a:solidFill>
              <a:latin typeface="Times New Roman"/>
              <a:ea typeface="Times New Roman"/>
              <a:cs typeface="Times New Roman"/>
              <a:sym typeface="Times New Roman"/>
            </a:endParaRPr>
          </a:p>
        </p:txBody>
      </p:sp>
      <p:sp>
        <p:nvSpPr>
          <p:cNvPr id="484" name="Google Shape;484;p40"/>
          <p:cNvSpPr txBox="1"/>
          <p:nvPr/>
        </p:nvSpPr>
        <p:spPr>
          <a:xfrm>
            <a:off x="6163613" y="3772050"/>
            <a:ext cx="2595600" cy="1507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1000"/>
              </a:spcAft>
              <a:buNone/>
            </a:pPr>
            <a:r>
              <a:rPr lang="en">
                <a:solidFill>
                  <a:schemeClr val="dk1"/>
                </a:solidFill>
                <a:latin typeface="Times New Roman"/>
                <a:ea typeface="Times New Roman"/>
                <a:cs typeface="Times New Roman"/>
                <a:sym typeface="Times New Roman"/>
              </a:rPr>
              <a:t>Provide faster training times enabling real-time analysis, which is crucial for in-game strategies and post-match evaluations</a:t>
            </a:r>
            <a:endParaRPr>
              <a:solidFill>
                <a:srgbClr val="212121"/>
              </a:solidFill>
              <a:latin typeface="Times New Roman"/>
              <a:ea typeface="Times New Roman"/>
              <a:cs typeface="Times New Roman"/>
              <a:sym typeface="Times New Roman"/>
            </a:endParaRPr>
          </a:p>
        </p:txBody>
      </p:sp>
      <p:sp>
        <p:nvSpPr>
          <p:cNvPr id="485" name="Google Shape;485;p40"/>
          <p:cNvSpPr txBox="1"/>
          <p:nvPr/>
        </p:nvSpPr>
        <p:spPr>
          <a:xfrm>
            <a:off x="421288" y="1435900"/>
            <a:ext cx="2595600" cy="1167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1000"/>
              </a:spcAft>
              <a:buNone/>
            </a:pPr>
            <a:r>
              <a:rPr lang="en">
                <a:solidFill>
                  <a:schemeClr val="dk1"/>
                </a:solidFill>
                <a:latin typeface="Times New Roman"/>
                <a:ea typeface="Times New Roman"/>
                <a:cs typeface="Times New Roman"/>
                <a:sym typeface="Times New Roman"/>
              </a:rPr>
              <a:t>Represent multiple states simultaneously, allowing for more efficient exploration of the solution space</a:t>
            </a:r>
            <a:endParaRPr>
              <a:solidFill>
                <a:srgbClr val="212121"/>
              </a:solidFill>
              <a:latin typeface="Times New Roman"/>
              <a:ea typeface="Times New Roman"/>
              <a:cs typeface="Times New Roman"/>
              <a:sym typeface="Times New Roman"/>
            </a:endParaRPr>
          </a:p>
        </p:txBody>
      </p:sp>
      <p:grpSp>
        <p:nvGrpSpPr>
          <p:cNvPr id="486" name="Google Shape;486;p40"/>
          <p:cNvGrpSpPr/>
          <p:nvPr/>
        </p:nvGrpSpPr>
        <p:grpSpPr>
          <a:xfrm>
            <a:off x="4336242" y="552466"/>
            <a:ext cx="437406" cy="390036"/>
            <a:chOff x="3971973" y="3490057"/>
            <a:chExt cx="381347" cy="340049"/>
          </a:xfrm>
        </p:grpSpPr>
        <p:sp>
          <p:nvSpPr>
            <p:cNvPr id="487" name="Google Shape;487;p40"/>
            <p:cNvSpPr/>
            <p:nvPr/>
          </p:nvSpPr>
          <p:spPr>
            <a:xfrm>
              <a:off x="4295305" y="3533578"/>
              <a:ext cx="58015" cy="117582"/>
            </a:xfrm>
            <a:custGeom>
              <a:avLst/>
              <a:gdLst/>
              <a:ahLst/>
              <a:cxnLst/>
              <a:rect l="l" t="t" r="r" b="b"/>
              <a:pathLst>
                <a:path w="1645" h="3334" extrusionOk="0">
                  <a:moveTo>
                    <a:pt x="1" y="1"/>
                  </a:moveTo>
                  <a:lnTo>
                    <a:pt x="1" y="3311"/>
                  </a:lnTo>
                  <a:cubicBezTo>
                    <a:pt x="39" y="3326"/>
                    <a:pt x="79" y="3334"/>
                    <a:pt x="119" y="3334"/>
                  </a:cubicBezTo>
                  <a:cubicBezTo>
                    <a:pt x="206" y="3334"/>
                    <a:pt x="293" y="3297"/>
                    <a:pt x="358" y="3216"/>
                  </a:cubicBezTo>
                  <a:lnTo>
                    <a:pt x="1549" y="1906"/>
                  </a:lnTo>
                  <a:cubicBezTo>
                    <a:pt x="1644" y="1811"/>
                    <a:pt x="1644" y="1620"/>
                    <a:pt x="1525" y="1501"/>
                  </a:cubicBezTo>
                  <a:lnTo>
                    <a:pt x="1" y="1"/>
                  </a:lnTo>
                  <a:close/>
                </a:path>
              </a:pathLst>
            </a:cu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0"/>
            <p:cNvSpPr/>
            <p:nvPr/>
          </p:nvSpPr>
          <p:spPr>
            <a:xfrm>
              <a:off x="4135755" y="3555408"/>
              <a:ext cx="51244" cy="274699"/>
            </a:xfrm>
            <a:custGeom>
              <a:avLst/>
              <a:gdLst/>
              <a:ahLst/>
              <a:cxnLst/>
              <a:rect l="l" t="t" r="r" b="b"/>
              <a:pathLst>
                <a:path w="1453" h="7789" extrusionOk="0">
                  <a:moveTo>
                    <a:pt x="1453" y="1"/>
                  </a:moveTo>
                  <a:cubicBezTo>
                    <a:pt x="1286" y="168"/>
                    <a:pt x="1000" y="239"/>
                    <a:pt x="738" y="239"/>
                  </a:cubicBezTo>
                  <a:cubicBezTo>
                    <a:pt x="476" y="239"/>
                    <a:pt x="215" y="168"/>
                    <a:pt x="0" y="49"/>
                  </a:cubicBezTo>
                  <a:lnTo>
                    <a:pt x="0" y="7788"/>
                  </a:lnTo>
                  <a:lnTo>
                    <a:pt x="1453" y="7788"/>
                  </a:lnTo>
                  <a:lnTo>
                    <a:pt x="1453" y="1"/>
                  </a:lnTo>
                  <a:close/>
                </a:path>
              </a:pathLst>
            </a:cu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0"/>
            <p:cNvSpPr/>
            <p:nvPr/>
          </p:nvSpPr>
          <p:spPr>
            <a:xfrm>
              <a:off x="3971973" y="3534424"/>
              <a:ext cx="58826" cy="117088"/>
            </a:xfrm>
            <a:custGeom>
              <a:avLst/>
              <a:gdLst/>
              <a:ahLst/>
              <a:cxnLst/>
              <a:rect l="l" t="t" r="r" b="b"/>
              <a:pathLst>
                <a:path w="1668" h="3320" extrusionOk="0">
                  <a:moveTo>
                    <a:pt x="1667" y="1"/>
                  </a:moveTo>
                  <a:lnTo>
                    <a:pt x="119" y="1477"/>
                  </a:lnTo>
                  <a:cubicBezTo>
                    <a:pt x="0" y="1596"/>
                    <a:pt x="0" y="1763"/>
                    <a:pt x="119" y="1906"/>
                  </a:cubicBezTo>
                  <a:lnTo>
                    <a:pt x="1310" y="3215"/>
                  </a:lnTo>
                  <a:cubicBezTo>
                    <a:pt x="1383" y="3288"/>
                    <a:pt x="1484" y="3319"/>
                    <a:pt x="1580" y="3319"/>
                  </a:cubicBezTo>
                  <a:cubicBezTo>
                    <a:pt x="1610" y="3319"/>
                    <a:pt x="1639" y="3316"/>
                    <a:pt x="1667" y="3311"/>
                  </a:cubicBezTo>
                  <a:lnTo>
                    <a:pt x="1667" y="1"/>
                  </a:lnTo>
                  <a:close/>
                </a:path>
              </a:pathLst>
            </a:cu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0"/>
            <p:cNvSpPr/>
            <p:nvPr/>
          </p:nvSpPr>
          <p:spPr>
            <a:xfrm>
              <a:off x="4053440" y="3490057"/>
              <a:ext cx="222608" cy="340049"/>
            </a:xfrm>
            <a:custGeom>
              <a:avLst/>
              <a:gdLst/>
              <a:ahLst/>
              <a:cxnLst/>
              <a:rect l="l" t="t" r="r" b="b"/>
              <a:pathLst>
                <a:path w="6312" h="9642" extrusionOk="0">
                  <a:moveTo>
                    <a:pt x="2116" y="1"/>
                  </a:moveTo>
                  <a:cubicBezTo>
                    <a:pt x="2069" y="1"/>
                    <a:pt x="2022" y="14"/>
                    <a:pt x="1977" y="44"/>
                  </a:cubicBezTo>
                  <a:lnTo>
                    <a:pt x="1525" y="282"/>
                  </a:lnTo>
                  <a:cubicBezTo>
                    <a:pt x="1501" y="282"/>
                    <a:pt x="1501" y="306"/>
                    <a:pt x="1501" y="306"/>
                  </a:cubicBezTo>
                  <a:lnTo>
                    <a:pt x="1239" y="306"/>
                  </a:lnTo>
                  <a:cubicBezTo>
                    <a:pt x="786" y="354"/>
                    <a:pt x="358" y="473"/>
                    <a:pt x="0" y="711"/>
                  </a:cubicBezTo>
                  <a:lnTo>
                    <a:pt x="0" y="4092"/>
                  </a:lnTo>
                  <a:lnTo>
                    <a:pt x="191" y="3950"/>
                  </a:lnTo>
                  <a:lnTo>
                    <a:pt x="191" y="9332"/>
                  </a:lnTo>
                  <a:cubicBezTo>
                    <a:pt x="239" y="9522"/>
                    <a:pt x="572" y="9641"/>
                    <a:pt x="572" y="9641"/>
                  </a:cubicBezTo>
                  <a:lnTo>
                    <a:pt x="1763" y="9641"/>
                  </a:lnTo>
                  <a:lnTo>
                    <a:pt x="1763" y="854"/>
                  </a:lnTo>
                  <a:cubicBezTo>
                    <a:pt x="1786" y="854"/>
                    <a:pt x="1834" y="830"/>
                    <a:pt x="1882" y="830"/>
                  </a:cubicBezTo>
                  <a:lnTo>
                    <a:pt x="2334" y="592"/>
                  </a:lnTo>
                  <a:lnTo>
                    <a:pt x="2358" y="544"/>
                  </a:lnTo>
                  <a:cubicBezTo>
                    <a:pt x="2382" y="616"/>
                    <a:pt x="2429" y="663"/>
                    <a:pt x="2429" y="735"/>
                  </a:cubicBezTo>
                  <a:cubicBezTo>
                    <a:pt x="2429" y="1139"/>
                    <a:pt x="2739" y="1473"/>
                    <a:pt x="3168" y="1473"/>
                  </a:cubicBezTo>
                  <a:cubicBezTo>
                    <a:pt x="3573" y="1473"/>
                    <a:pt x="3906" y="1139"/>
                    <a:pt x="3906" y="735"/>
                  </a:cubicBezTo>
                  <a:cubicBezTo>
                    <a:pt x="3906" y="663"/>
                    <a:pt x="3930" y="616"/>
                    <a:pt x="3954" y="544"/>
                  </a:cubicBezTo>
                  <a:lnTo>
                    <a:pt x="4001" y="592"/>
                  </a:lnTo>
                  <a:lnTo>
                    <a:pt x="4454" y="830"/>
                  </a:lnTo>
                  <a:cubicBezTo>
                    <a:pt x="4478" y="854"/>
                    <a:pt x="4501" y="854"/>
                    <a:pt x="4549" y="854"/>
                  </a:cubicBezTo>
                  <a:lnTo>
                    <a:pt x="4549" y="9641"/>
                  </a:lnTo>
                  <a:lnTo>
                    <a:pt x="5716" y="9641"/>
                  </a:lnTo>
                  <a:cubicBezTo>
                    <a:pt x="5906" y="9641"/>
                    <a:pt x="6049" y="9474"/>
                    <a:pt x="6049" y="9332"/>
                  </a:cubicBezTo>
                  <a:lnTo>
                    <a:pt x="6145" y="3950"/>
                  </a:lnTo>
                  <a:lnTo>
                    <a:pt x="6311" y="4092"/>
                  </a:lnTo>
                  <a:lnTo>
                    <a:pt x="6311" y="711"/>
                  </a:lnTo>
                  <a:cubicBezTo>
                    <a:pt x="5835" y="425"/>
                    <a:pt x="5406" y="306"/>
                    <a:pt x="4930" y="306"/>
                  </a:cubicBezTo>
                  <a:lnTo>
                    <a:pt x="4692" y="306"/>
                  </a:lnTo>
                  <a:cubicBezTo>
                    <a:pt x="4692" y="306"/>
                    <a:pt x="4644" y="306"/>
                    <a:pt x="4644" y="282"/>
                  </a:cubicBezTo>
                  <a:lnTo>
                    <a:pt x="4216" y="44"/>
                  </a:lnTo>
                  <a:cubicBezTo>
                    <a:pt x="4163" y="14"/>
                    <a:pt x="4109" y="1"/>
                    <a:pt x="4056" y="1"/>
                  </a:cubicBezTo>
                  <a:cubicBezTo>
                    <a:pt x="3941" y="1"/>
                    <a:pt x="3836" y="65"/>
                    <a:pt x="3787" y="163"/>
                  </a:cubicBezTo>
                  <a:cubicBezTo>
                    <a:pt x="3763" y="211"/>
                    <a:pt x="3763" y="282"/>
                    <a:pt x="3763" y="306"/>
                  </a:cubicBezTo>
                  <a:lnTo>
                    <a:pt x="2429" y="306"/>
                  </a:lnTo>
                  <a:cubicBezTo>
                    <a:pt x="2429" y="282"/>
                    <a:pt x="2429" y="211"/>
                    <a:pt x="2382" y="163"/>
                  </a:cubicBezTo>
                  <a:cubicBezTo>
                    <a:pt x="2316" y="65"/>
                    <a:pt x="2217" y="1"/>
                    <a:pt x="2116" y="1"/>
                  </a:cubicBezTo>
                  <a:close/>
                </a:path>
              </a:pathLst>
            </a:cu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40"/>
          <p:cNvSpPr txBox="1"/>
          <p:nvPr/>
        </p:nvSpPr>
        <p:spPr>
          <a:xfrm>
            <a:off x="6033562" y="991663"/>
            <a:ext cx="2595600" cy="34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212121"/>
                </a:solidFill>
                <a:latin typeface="Times New Roman"/>
                <a:ea typeface="Times New Roman"/>
                <a:cs typeface="Times New Roman"/>
                <a:sym typeface="Times New Roman"/>
              </a:rPr>
              <a:t>Improvement over</a:t>
            </a:r>
            <a:endParaRPr b="1">
              <a:solidFill>
                <a:srgbClr val="212121"/>
              </a:solidFill>
              <a:latin typeface="Times New Roman"/>
              <a:ea typeface="Times New Roman"/>
              <a:cs typeface="Times New Roman"/>
              <a:sym typeface="Times New Roman"/>
            </a:endParaRPr>
          </a:p>
          <a:p>
            <a:pPr marL="0" lvl="0" indent="0" algn="ctr" rtl="0">
              <a:spcBef>
                <a:spcPts val="0"/>
              </a:spcBef>
              <a:spcAft>
                <a:spcPts val="0"/>
              </a:spcAft>
              <a:buNone/>
            </a:pPr>
            <a:r>
              <a:rPr lang="en" b="1">
                <a:solidFill>
                  <a:srgbClr val="212121"/>
                </a:solidFill>
                <a:latin typeface="Times New Roman"/>
                <a:ea typeface="Times New Roman"/>
                <a:cs typeface="Times New Roman"/>
                <a:sym typeface="Times New Roman"/>
              </a:rPr>
              <a:t>Classical</a:t>
            </a:r>
            <a:endParaRPr b="1">
              <a:solidFill>
                <a:srgbClr val="212121"/>
              </a:solidFill>
              <a:latin typeface="Times New Roman"/>
              <a:ea typeface="Times New Roman"/>
              <a:cs typeface="Times New Roman"/>
              <a:sym typeface="Times New Roman"/>
            </a:endParaRPr>
          </a:p>
        </p:txBody>
      </p:sp>
      <p:sp>
        <p:nvSpPr>
          <p:cNvPr id="492" name="Google Shape;492;p40"/>
          <p:cNvSpPr txBox="1"/>
          <p:nvPr/>
        </p:nvSpPr>
        <p:spPr>
          <a:xfrm>
            <a:off x="3214000" y="1435888"/>
            <a:ext cx="2595600" cy="1236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1000"/>
              </a:spcAft>
              <a:buNone/>
            </a:pPr>
            <a:r>
              <a:rPr lang="en">
                <a:solidFill>
                  <a:schemeClr val="dk1"/>
                </a:solidFill>
                <a:latin typeface="Times New Roman"/>
                <a:ea typeface="Times New Roman"/>
                <a:cs typeface="Times New Roman"/>
                <a:sym typeface="Times New Roman"/>
              </a:rPr>
              <a:t>Capture complex relationships between features, making it more adaptable to different kinds of data</a:t>
            </a:r>
            <a:endParaRPr>
              <a:solidFill>
                <a:srgbClr val="212121"/>
              </a:solidFill>
              <a:latin typeface="Times New Roman"/>
              <a:ea typeface="Times New Roman"/>
              <a:cs typeface="Times New Roman"/>
              <a:sym typeface="Times New Roman"/>
            </a:endParaRPr>
          </a:p>
        </p:txBody>
      </p:sp>
      <p:sp>
        <p:nvSpPr>
          <p:cNvPr id="493" name="Google Shape;493;p40"/>
          <p:cNvSpPr txBox="1"/>
          <p:nvPr/>
        </p:nvSpPr>
        <p:spPr>
          <a:xfrm>
            <a:off x="6006700" y="1432725"/>
            <a:ext cx="2595600" cy="722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1000"/>
              </a:spcAft>
              <a:buNone/>
            </a:pPr>
            <a:r>
              <a:rPr lang="en">
                <a:solidFill>
                  <a:schemeClr val="dk1"/>
                </a:solidFill>
                <a:latin typeface="Times New Roman"/>
                <a:ea typeface="Times New Roman"/>
                <a:cs typeface="Times New Roman"/>
                <a:sym typeface="Times New Roman"/>
              </a:rPr>
              <a:t>Higher accuracy, faster training for larger dataset</a:t>
            </a:r>
            <a:endParaRPr>
              <a:solidFill>
                <a:srgbClr val="212121"/>
              </a:solidFill>
              <a:latin typeface="Times New Roman"/>
              <a:ea typeface="Times New Roman"/>
              <a:cs typeface="Times New Roman"/>
              <a:sym typeface="Times New Roman"/>
            </a:endParaRPr>
          </a:p>
        </p:txBody>
      </p:sp>
      <p:sp>
        <p:nvSpPr>
          <p:cNvPr id="494" name="Google Shape;494;p40"/>
          <p:cNvSpPr txBox="1"/>
          <p:nvPr/>
        </p:nvSpPr>
        <p:spPr>
          <a:xfrm>
            <a:off x="421312" y="991675"/>
            <a:ext cx="2595600" cy="34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212121"/>
                </a:solidFill>
                <a:latin typeface="Times New Roman"/>
                <a:ea typeface="Times New Roman"/>
                <a:cs typeface="Times New Roman"/>
                <a:sym typeface="Times New Roman"/>
              </a:rPr>
              <a:t>Quantum</a:t>
            </a:r>
            <a:endParaRPr b="1">
              <a:solidFill>
                <a:srgbClr val="212121"/>
              </a:solidFill>
              <a:latin typeface="Times New Roman"/>
              <a:ea typeface="Times New Roman"/>
              <a:cs typeface="Times New Roman"/>
              <a:sym typeface="Times New Roman"/>
            </a:endParaRPr>
          </a:p>
          <a:p>
            <a:pPr marL="0" lvl="0" indent="0" algn="ctr" rtl="0">
              <a:spcBef>
                <a:spcPts val="0"/>
              </a:spcBef>
              <a:spcAft>
                <a:spcPts val="0"/>
              </a:spcAft>
              <a:buNone/>
            </a:pPr>
            <a:r>
              <a:rPr lang="en" b="1">
                <a:solidFill>
                  <a:srgbClr val="212121"/>
                </a:solidFill>
                <a:latin typeface="Times New Roman"/>
                <a:ea typeface="Times New Roman"/>
                <a:cs typeface="Times New Roman"/>
                <a:sym typeface="Times New Roman"/>
              </a:rPr>
              <a:t>Superposition</a:t>
            </a:r>
            <a:endParaRPr b="1">
              <a:solidFill>
                <a:srgbClr val="212121"/>
              </a:solidFill>
              <a:latin typeface="Times New Roman"/>
              <a:ea typeface="Times New Roman"/>
              <a:cs typeface="Times New Roman"/>
              <a:sym typeface="Times New Roman"/>
            </a:endParaRPr>
          </a:p>
        </p:txBody>
      </p:sp>
      <p:sp>
        <p:nvSpPr>
          <p:cNvPr id="495" name="Google Shape;495;p40"/>
          <p:cNvSpPr txBox="1"/>
          <p:nvPr/>
        </p:nvSpPr>
        <p:spPr>
          <a:xfrm>
            <a:off x="3272212" y="991675"/>
            <a:ext cx="2595600" cy="34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212121"/>
                </a:solidFill>
                <a:latin typeface="Times New Roman"/>
                <a:ea typeface="Times New Roman"/>
                <a:cs typeface="Times New Roman"/>
                <a:sym typeface="Times New Roman"/>
              </a:rPr>
              <a:t>Quantum</a:t>
            </a:r>
            <a:endParaRPr b="1">
              <a:solidFill>
                <a:srgbClr val="212121"/>
              </a:solidFill>
              <a:latin typeface="Times New Roman"/>
              <a:ea typeface="Times New Roman"/>
              <a:cs typeface="Times New Roman"/>
              <a:sym typeface="Times New Roman"/>
            </a:endParaRPr>
          </a:p>
          <a:p>
            <a:pPr marL="0" lvl="0" indent="0" algn="ctr" rtl="0">
              <a:spcBef>
                <a:spcPts val="0"/>
              </a:spcBef>
              <a:spcAft>
                <a:spcPts val="0"/>
              </a:spcAft>
              <a:buNone/>
            </a:pPr>
            <a:r>
              <a:rPr lang="en" b="1">
                <a:solidFill>
                  <a:srgbClr val="212121"/>
                </a:solidFill>
                <a:latin typeface="Times New Roman"/>
                <a:ea typeface="Times New Roman"/>
                <a:cs typeface="Times New Roman"/>
                <a:sym typeface="Times New Roman"/>
              </a:rPr>
              <a:t>Entanglement</a:t>
            </a:r>
            <a:endParaRPr b="1">
              <a:solidFill>
                <a:srgbClr val="212121"/>
              </a:solidFill>
              <a:latin typeface="Times New Roman"/>
              <a:ea typeface="Times New Roman"/>
              <a:cs typeface="Times New Roman"/>
              <a:sym typeface="Times New Roman"/>
            </a:endParaRPr>
          </a:p>
        </p:txBody>
      </p:sp>
      <p:grpSp>
        <p:nvGrpSpPr>
          <p:cNvPr id="496" name="Google Shape;496;p40"/>
          <p:cNvGrpSpPr/>
          <p:nvPr/>
        </p:nvGrpSpPr>
        <p:grpSpPr>
          <a:xfrm>
            <a:off x="1500191" y="530718"/>
            <a:ext cx="384414" cy="433522"/>
            <a:chOff x="735933" y="2855807"/>
            <a:chExt cx="335147" cy="377962"/>
          </a:xfrm>
        </p:grpSpPr>
        <p:sp>
          <p:nvSpPr>
            <p:cNvPr id="497" name="Google Shape;497;p40"/>
            <p:cNvSpPr/>
            <p:nvPr/>
          </p:nvSpPr>
          <p:spPr>
            <a:xfrm>
              <a:off x="861062" y="2954908"/>
              <a:ext cx="86546" cy="41192"/>
            </a:xfrm>
            <a:custGeom>
              <a:avLst/>
              <a:gdLst/>
              <a:ahLst/>
              <a:cxnLst/>
              <a:rect l="l" t="t" r="r" b="b"/>
              <a:pathLst>
                <a:path w="2454" h="1168" extrusionOk="0">
                  <a:moveTo>
                    <a:pt x="1" y="1"/>
                  </a:moveTo>
                  <a:lnTo>
                    <a:pt x="1" y="1168"/>
                  </a:lnTo>
                  <a:cubicBezTo>
                    <a:pt x="358" y="953"/>
                    <a:pt x="786" y="810"/>
                    <a:pt x="1215" y="810"/>
                  </a:cubicBezTo>
                  <a:cubicBezTo>
                    <a:pt x="1668" y="810"/>
                    <a:pt x="2096" y="929"/>
                    <a:pt x="2453" y="1168"/>
                  </a:cubicBezTo>
                  <a:lnTo>
                    <a:pt x="2453" y="1"/>
                  </a:lnTo>
                  <a:close/>
                </a:path>
              </a:pathLst>
            </a:cu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0"/>
            <p:cNvSpPr/>
            <p:nvPr/>
          </p:nvSpPr>
          <p:spPr>
            <a:xfrm>
              <a:off x="735933" y="2855807"/>
              <a:ext cx="335147" cy="77306"/>
            </a:xfrm>
            <a:custGeom>
              <a:avLst/>
              <a:gdLst/>
              <a:ahLst/>
              <a:cxnLst/>
              <a:rect l="l" t="t" r="r" b="b"/>
              <a:pathLst>
                <a:path w="9503" h="2192" extrusionOk="0">
                  <a:moveTo>
                    <a:pt x="2310" y="1001"/>
                  </a:moveTo>
                  <a:cubicBezTo>
                    <a:pt x="2477" y="1001"/>
                    <a:pt x="2596" y="1120"/>
                    <a:pt x="2620" y="1310"/>
                  </a:cubicBezTo>
                  <a:cubicBezTo>
                    <a:pt x="2620" y="1501"/>
                    <a:pt x="2477" y="1668"/>
                    <a:pt x="2310" y="1668"/>
                  </a:cubicBezTo>
                  <a:lnTo>
                    <a:pt x="1762" y="1668"/>
                  </a:lnTo>
                  <a:cubicBezTo>
                    <a:pt x="1596" y="1668"/>
                    <a:pt x="1477" y="1548"/>
                    <a:pt x="1429" y="1358"/>
                  </a:cubicBezTo>
                  <a:cubicBezTo>
                    <a:pt x="1405" y="1191"/>
                    <a:pt x="1548" y="1001"/>
                    <a:pt x="1762" y="1001"/>
                  </a:cubicBezTo>
                  <a:close/>
                  <a:moveTo>
                    <a:pt x="5001" y="1001"/>
                  </a:moveTo>
                  <a:cubicBezTo>
                    <a:pt x="5192" y="1001"/>
                    <a:pt x="5311" y="1120"/>
                    <a:pt x="5335" y="1310"/>
                  </a:cubicBezTo>
                  <a:cubicBezTo>
                    <a:pt x="5358" y="1501"/>
                    <a:pt x="5216" y="1668"/>
                    <a:pt x="5001" y="1668"/>
                  </a:cubicBezTo>
                  <a:lnTo>
                    <a:pt x="4477" y="1668"/>
                  </a:lnTo>
                  <a:cubicBezTo>
                    <a:pt x="4287" y="1668"/>
                    <a:pt x="4168" y="1548"/>
                    <a:pt x="4144" y="1358"/>
                  </a:cubicBezTo>
                  <a:cubicBezTo>
                    <a:pt x="4120" y="1191"/>
                    <a:pt x="4263" y="1001"/>
                    <a:pt x="4477" y="1001"/>
                  </a:cubicBezTo>
                  <a:close/>
                  <a:moveTo>
                    <a:pt x="7740" y="1001"/>
                  </a:moveTo>
                  <a:cubicBezTo>
                    <a:pt x="7930" y="1001"/>
                    <a:pt x="8049" y="1120"/>
                    <a:pt x="8073" y="1310"/>
                  </a:cubicBezTo>
                  <a:cubicBezTo>
                    <a:pt x="8073" y="1501"/>
                    <a:pt x="7930" y="1668"/>
                    <a:pt x="7740" y="1668"/>
                  </a:cubicBezTo>
                  <a:lnTo>
                    <a:pt x="7216" y="1668"/>
                  </a:lnTo>
                  <a:cubicBezTo>
                    <a:pt x="7025" y="1668"/>
                    <a:pt x="6906" y="1548"/>
                    <a:pt x="6883" y="1358"/>
                  </a:cubicBezTo>
                  <a:cubicBezTo>
                    <a:pt x="6859" y="1191"/>
                    <a:pt x="7002" y="1001"/>
                    <a:pt x="7216" y="1001"/>
                  </a:cubicBezTo>
                  <a:close/>
                  <a:moveTo>
                    <a:pt x="334" y="1"/>
                  </a:moveTo>
                  <a:cubicBezTo>
                    <a:pt x="167" y="1"/>
                    <a:pt x="0" y="143"/>
                    <a:pt x="0" y="310"/>
                  </a:cubicBezTo>
                  <a:lnTo>
                    <a:pt x="0" y="2191"/>
                  </a:lnTo>
                  <a:lnTo>
                    <a:pt x="9478" y="2191"/>
                  </a:lnTo>
                  <a:lnTo>
                    <a:pt x="9478" y="310"/>
                  </a:lnTo>
                  <a:cubicBezTo>
                    <a:pt x="9502" y="120"/>
                    <a:pt x="9359" y="1"/>
                    <a:pt x="9169" y="1"/>
                  </a:cubicBezTo>
                  <a:close/>
                </a:path>
              </a:pathLst>
            </a:cu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0"/>
            <p:cNvSpPr/>
            <p:nvPr/>
          </p:nvSpPr>
          <p:spPr>
            <a:xfrm>
              <a:off x="969403" y="2954062"/>
              <a:ext cx="101676" cy="251175"/>
            </a:xfrm>
            <a:custGeom>
              <a:avLst/>
              <a:gdLst/>
              <a:ahLst/>
              <a:cxnLst/>
              <a:rect l="l" t="t" r="r" b="b"/>
              <a:pathLst>
                <a:path w="2883" h="7122" extrusionOk="0">
                  <a:moveTo>
                    <a:pt x="1" y="1"/>
                  </a:moveTo>
                  <a:lnTo>
                    <a:pt x="1" y="25"/>
                  </a:lnTo>
                  <a:lnTo>
                    <a:pt x="1" y="1763"/>
                  </a:lnTo>
                  <a:cubicBezTo>
                    <a:pt x="286" y="2144"/>
                    <a:pt x="477" y="2644"/>
                    <a:pt x="477" y="3192"/>
                  </a:cubicBezTo>
                  <a:cubicBezTo>
                    <a:pt x="477" y="3716"/>
                    <a:pt x="286" y="4240"/>
                    <a:pt x="1" y="4621"/>
                  </a:cubicBezTo>
                  <a:lnTo>
                    <a:pt x="1" y="7121"/>
                  </a:lnTo>
                  <a:cubicBezTo>
                    <a:pt x="834" y="6526"/>
                    <a:pt x="1501" y="5740"/>
                    <a:pt x="2025" y="4835"/>
                  </a:cubicBezTo>
                  <a:cubicBezTo>
                    <a:pt x="2596" y="3787"/>
                    <a:pt x="2882" y="2620"/>
                    <a:pt x="2882" y="1453"/>
                  </a:cubicBezTo>
                  <a:lnTo>
                    <a:pt x="2882" y="1"/>
                  </a:lnTo>
                  <a:close/>
                </a:path>
              </a:pathLst>
            </a:cu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0"/>
            <p:cNvSpPr/>
            <p:nvPr/>
          </p:nvSpPr>
          <p:spPr>
            <a:xfrm>
              <a:off x="861062" y="3137171"/>
              <a:ext cx="86546" cy="96598"/>
            </a:xfrm>
            <a:custGeom>
              <a:avLst/>
              <a:gdLst/>
              <a:ahLst/>
              <a:cxnLst/>
              <a:rect l="l" t="t" r="r" b="b"/>
              <a:pathLst>
                <a:path w="2454" h="2739" extrusionOk="0">
                  <a:moveTo>
                    <a:pt x="1" y="0"/>
                  </a:moveTo>
                  <a:lnTo>
                    <a:pt x="1" y="2334"/>
                  </a:lnTo>
                  <a:lnTo>
                    <a:pt x="96" y="2406"/>
                  </a:lnTo>
                  <a:cubicBezTo>
                    <a:pt x="453" y="2596"/>
                    <a:pt x="834" y="2739"/>
                    <a:pt x="1215" y="2739"/>
                  </a:cubicBezTo>
                  <a:cubicBezTo>
                    <a:pt x="1620" y="2739"/>
                    <a:pt x="2001" y="2620"/>
                    <a:pt x="2358" y="2406"/>
                  </a:cubicBezTo>
                  <a:lnTo>
                    <a:pt x="2453" y="2334"/>
                  </a:lnTo>
                  <a:lnTo>
                    <a:pt x="2453" y="0"/>
                  </a:lnTo>
                  <a:cubicBezTo>
                    <a:pt x="2096" y="238"/>
                    <a:pt x="1668" y="358"/>
                    <a:pt x="1215" y="358"/>
                  </a:cubicBezTo>
                  <a:cubicBezTo>
                    <a:pt x="786" y="358"/>
                    <a:pt x="358" y="238"/>
                    <a:pt x="1" y="0"/>
                  </a:cubicBezTo>
                  <a:close/>
                </a:path>
              </a:pathLst>
            </a:cu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0"/>
            <p:cNvSpPr/>
            <p:nvPr/>
          </p:nvSpPr>
          <p:spPr>
            <a:xfrm>
              <a:off x="737590" y="2954908"/>
              <a:ext cx="101676" cy="251175"/>
            </a:xfrm>
            <a:custGeom>
              <a:avLst/>
              <a:gdLst/>
              <a:ahLst/>
              <a:cxnLst/>
              <a:rect l="l" t="t" r="r" b="b"/>
              <a:pathLst>
                <a:path w="2883" h="7122" extrusionOk="0">
                  <a:moveTo>
                    <a:pt x="1" y="1"/>
                  </a:moveTo>
                  <a:lnTo>
                    <a:pt x="1" y="1477"/>
                  </a:lnTo>
                  <a:cubicBezTo>
                    <a:pt x="1" y="2620"/>
                    <a:pt x="287" y="3811"/>
                    <a:pt x="858" y="4835"/>
                  </a:cubicBezTo>
                  <a:cubicBezTo>
                    <a:pt x="1358" y="5716"/>
                    <a:pt x="2049" y="6526"/>
                    <a:pt x="2882" y="7121"/>
                  </a:cubicBezTo>
                  <a:lnTo>
                    <a:pt x="2882" y="4621"/>
                  </a:lnTo>
                  <a:cubicBezTo>
                    <a:pt x="2573" y="4240"/>
                    <a:pt x="2406" y="3739"/>
                    <a:pt x="2406" y="3192"/>
                  </a:cubicBezTo>
                  <a:cubicBezTo>
                    <a:pt x="2406" y="2668"/>
                    <a:pt x="2573" y="2144"/>
                    <a:pt x="2882" y="1763"/>
                  </a:cubicBezTo>
                  <a:lnTo>
                    <a:pt x="2882" y="1"/>
                  </a:lnTo>
                  <a:close/>
                </a:path>
              </a:pathLst>
            </a:cu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0"/>
            <p:cNvSpPr/>
            <p:nvPr/>
          </p:nvSpPr>
          <p:spPr>
            <a:xfrm>
              <a:off x="849318" y="3011195"/>
              <a:ext cx="99137" cy="101641"/>
            </a:xfrm>
            <a:custGeom>
              <a:avLst/>
              <a:gdLst/>
              <a:ahLst/>
              <a:cxnLst/>
              <a:rect l="l" t="t" r="r" b="b"/>
              <a:pathLst>
                <a:path w="2811" h="2882" extrusionOk="0">
                  <a:moveTo>
                    <a:pt x="2239" y="0"/>
                  </a:moveTo>
                  <a:cubicBezTo>
                    <a:pt x="1429" y="1477"/>
                    <a:pt x="405" y="2143"/>
                    <a:pt x="0" y="2310"/>
                  </a:cubicBezTo>
                  <a:cubicBezTo>
                    <a:pt x="119" y="2525"/>
                    <a:pt x="286" y="2739"/>
                    <a:pt x="453" y="2882"/>
                  </a:cubicBezTo>
                  <a:cubicBezTo>
                    <a:pt x="572" y="2810"/>
                    <a:pt x="929" y="2667"/>
                    <a:pt x="1358" y="2334"/>
                  </a:cubicBezTo>
                  <a:cubicBezTo>
                    <a:pt x="1977" y="1834"/>
                    <a:pt x="2477" y="1191"/>
                    <a:pt x="2810" y="405"/>
                  </a:cubicBezTo>
                  <a:cubicBezTo>
                    <a:pt x="2620" y="238"/>
                    <a:pt x="2453" y="72"/>
                    <a:pt x="2239" y="0"/>
                  </a:cubicBezTo>
                  <a:close/>
                </a:path>
              </a:pathLst>
            </a:cu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0"/>
            <p:cNvSpPr/>
            <p:nvPr/>
          </p:nvSpPr>
          <p:spPr>
            <a:xfrm>
              <a:off x="889628" y="3049813"/>
              <a:ext cx="73921" cy="78999"/>
            </a:xfrm>
            <a:custGeom>
              <a:avLst/>
              <a:gdLst/>
              <a:ahLst/>
              <a:cxnLst/>
              <a:rect l="l" t="t" r="r" b="b"/>
              <a:pathLst>
                <a:path w="2096" h="2240" extrusionOk="0">
                  <a:moveTo>
                    <a:pt x="2024" y="1"/>
                  </a:moveTo>
                  <a:cubicBezTo>
                    <a:pt x="1405" y="1191"/>
                    <a:pt x="524" y="1834"/>
                    <a:pt x="0" y="2168"/>
                  </a:cubicBezTo>
                  <a:cubicBezTo>
                    <a:pt x="119" y="2192"/>
                    <a:pt x="262" y="2239"/>
                    <a:pt x="405" y="2239"/>
                  </a:cubicBezTo>
                  <a:cubicBezTo>
                    <a:pt x="1358" y="2239"/>
                    <a:pt x="2096" y="1453"/>
                    <a:pt x="2096" y="501"/>
                  </a:cubicBezTo>
                  <a:cubicBezTo>
                    <a:pt x="2096" y="286"/>
                    <a:pt x="2072" y="144"/>
                    <a:pt x="2024" y="1"/>
                  </a:cubicBezTo>
                  <a:close/>
                </a:path>
              </a:pathLst>
            </a:cu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0"/>
            <p:cNvSpPr/>
            <p:nvPr/>
          </p:nvSpPr>
          <p:spPr>
            <a:xfrm>
              <a:off x="843428" y="3005306"/>
              <a:ext cx="62177" cy="65527"/>
            </a:xfrm>
            <a:custGeom>
              <a:avLst/>
              <a:gdLst/>
              <a:ahLst/>
              <a:cxnLst/>
              <a:rect l="l" t="t" r="r" b="b"/>
              <a:pathLst>
                <a:path w="1763" h="1858" extrusionOk="0">
                  <a:moveTo>
                    <a:pt x="1691" y="0"/>
                  </a:moveTo>
                  <a:cubicBezTo>
                    <a:pt x="739" y="0"/>
                    <a:pt x="0" y="786"/>
                    <a:pt x="0" y="1739"/>
                  </a:cubicBezTo>
                  <a:lnTo>
                    <a:pt x="0" y="1858"/>
                  </a:lnTo>
                  <a:cubicBezTo>
                    <a:pt x="358" y="1644"/>
                    <a:pt x="1120" y="1072"/>
                    <a:pt x="1763" y="0"/>
                  </a:cubicBezTo>
                  <a:close/>
                </a:path>
              </a:pathLst>
            </a:cu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 name="Google Shape;505;p40"/>
          <p:cNvGrpSpPr/>
          <p:nvPr/>
        </p:nvGrpSpPr>
        <p:grpSpPr>
          <a:xfrm>
            <a:off x="7112164" y="574455"/>
            <a:ext cx="438376" cy="351617"/>
            <a:chOff x="7239930" y="2290575"/>
            <a:chExt cx="382194" cy="306580"/>
          </a:xfrm>
        </p:grpSpPr>
        <p:sp>
          <p:nvSpPr>
            <p:cNvPr id="506" name="Google Shape;506;p40"/>
            <p:cNvSpPr/>
            <p:nvPr/>
          </p:nvSpPr>
          <p:spPr>
            <a:xfrm>
              <a:off x="7352468" y="2290575"/>
              <a:ext cx="37842" cy="44543"/>
            </a:xfrm>
            <a:custGeom>
              <a:avLst/>
              <a:gdLst/>
              <a:ahLst/>
              <a:cxnLst/>
              <a:rect l="l" t="t" r="r" b="b"/>
              <a:pathLst>
                <a:path w="1073" h="1263" extrusionOk="0">
                  <a:moveTo>
                    <a:pt x="1" y="0"/>
                  </a:moveTo>
                  <a:lnTo>
                    <a:pt x="1" y="24"/>
                  </a:lnTo>
                  <a:lnTo>
                    <a:pt x="1" y="1263"/>
                  </a:lnTo>
                  <a:lnTo>
                    <a:pt x="1072" y="1263"/>
                  </a:lnTo>
                  <a:lnTo>
                    <a:pt x="1072" y="24"/>
                  </a:lnTo>
                  <a:lnTo>
                    <a:pt x="1072" y="0"/>
                  </a:lnTo>
                  <a:close/>
                </a:path>
              </a:pathLst>
            </a:cu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0"/>
            <p:cNvSpPr/>
            <p:nvPr/>
          </p:nvSpPr>
          <p:spPr>
            <a:xfrm>
              <a:off x="7412106" y="2290575"/>
              <a:ext cx="37842" cy="44543"/>
            </a:xfrm>
            <a:custGeom>
              <a:avLst/>
              <a:gdLst/>
              <a:ahLst/>
              <a:cxnLst/>
              <a:rect l="l" t="t" r="r" b="b"/>
              <a:pathLst>
                <a:path w="1073" h="1263" extrusionOk="0">
                  <a:moveTo>
                    <a:pt x="1" y="0"/>
                  </a:moveTo>
                  <a:lnTo>
                    <a:pt x="1" y="24"/>
                  </a:lnTo>
                  <a:lnTo>
                    <a:pt x="1" y="1263"/>
                  </a:lnTo>
                  <a:lnTo>
                    <a:pt x="1072" y="1263"/>
                  </a:lnTo>
                  <a:lnTo>
                    <a:pt x="1072" y="24"/>
                  </a:lnTo>
                  <a:lnTo>
                    <a:pt x="1072" y="0"/>
                  </a:lnTo>
                  <a:close/>
                </a:path>
              </a:pathLst>
            </a:cu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0"/>
            <p:cNvSpPr/>
            <p:nvPr/>
          </p:nvSpPr>
          <p:spPr>
            <a:xfrm>
              <a:off x="7533038" y="2292267"/>
              <a:ext cx="39535" cy="44543"/>
            </a:xfrm>
            <a:custGeom>
              <a:avLst/>
              <a:gdLst/>
              <a:ahLst/>
              <a:cxnLst/>
              <a:rect l="l" t="t" r="r" b="b"/>
              <a:pathLst>
                <a:path w="1121" h="1263" extrusionOk="0">
                  <a:moveTo>
                    <a:pt x="1" y="0"/>
                  </a:moveTo>
                  <a:lnTo>
                    <a:pt x="1" y="48"/>
                  </a:lnTo>
                  <a:lnTo>
                    <a:pt x="1" y="1262"/>
                  </a:lnTo>
                  <a:lnTo>
                    <a:pt x="1120" y="1262"/>
                  </a:lnTo>
                  <a:lnTo>
                    <a:pt x="1120" y="1238"/>
                  </a:lnTo>
                  <a:lnTo>
                    <a:pt x="882" y="238"/>
                  </a:lnTo>
                  <a:cubicBezTo>
                    <a:pt x="858" y="95"/>
                    <a:pt x="739" y="0"/>
                    <a:pt x="596" y="0"/>
                  </a:cubicBezTo>
                  <a:close/>
                </a:path>
              </a:pathLst>
            </a:cu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0"/>
            <p:cNvSpPr/>
            <p:nvPr/>
          </p:nvSpPr>
          <p:spPr>
            <a:xfrm>
              <a:off x="7239930" y="2357759"/>
              <a:ext cx="382194" cy="239396"/>
            </a:xfrm>
            <a:custGeom>
              <a:avLst/>
              <a:gdLst/>
              <a:ahLst/>
              <a:cxnLst/>
              <a:rect l="l" t="t" r="r" b="b"/>
              <a:pathLst>
                <a:path w="10837" h="6788" extrusionOk="0">
                  <a:moveTo>
                    <a:pt x="9091" y="3544"/>
                  </a:moveTo>
                  <a:cubicBezTo>
                    <a:pt x="9109" y="3544"/>
                    <a:pt x="9127" y="3546"/>
                    <a:pt x="9145" y="3549"/>
                  </a:cubicBezTo>
                  <a:cubicBezTo>
                    <a:pt x="9264" y="3549"/>
                    <a:pt x="9383" y="3668"/>
                    <a:pt x="9407" y="3787"/>
                  </a:cubicBezTo>
                  <a:lnTo>
                    <a:pt x="9645" y="4835"/>
                  </a:lnTo>
                  <a:cubicBezTo>
                    <a:pt x="9645" y="4978"/>
                    <a:pt x="9526" y="5121"/>
                    <a:pt x="9383" y="5192"/>
                  </a:cubicBezTo>
                  <a:lnTo>
                    <a:pt x="9312" y="5192"/>
                  </a:lnTo>
                  <a:cubicBezTo>
                    <a:pt x="9169" y="5192"/>
                    <a:pt x="9050" y="5097"/>
                    <a:pt x="9026" y="4930"/>
                  </a:cubicBezTo>
                  <a:lnTo>
                    <a:pt x="8955" y="4644"/>
                  </a:lnTo>
                  <a:cubicBezTo>
                    <a:pt x="8919" y="4656"/>
                    <a:pt x="8883" y="4662"/>
                    <a:pt x="8845" y="4662"/>
                  </a:cubicBezTo>
                  <a:cubicBezTo>
                    <a:pt x="8806" y="4662"/>
                    <a:pt x="8764" y="4656"/>
                    <a:pt x="8717" y="4644"/>
                  </a:cubicBezTo>
                  <a:cubicBezTo>
                    <a:pt x="8574" y="4597"/>
                    <a:pt x="8478" y="4382"/>
                    <a:pt x="8574" y="4240"/>
                  </a:cubicBezTo>
                  <a:lnTo>
                    <a:pt x="8812" y="3716"/>
                  </a:lnTo>
                  <a:cubicBezTo>
                    <a:pt x="8874" y="3612"/>
                    <a:pt x="8972" y="3544"/>
                    <a:pt x="9091" y="3544"/>
                  </a:cubicBezTo>
                  <a:close/>
                  <a:moveTo>
                    <a:pt x="1263" y="1"/>
                  </a:moveTo>
                  <a:lnTo>
                    <a:pt x="72" y="4906"/>
                  </a:lnTo>
                  <a:cubicBezTo>
                    <a:pt x="1" y="5192"/>
                    <a:pt x="24" y="5454"/>
                    <a:pt x="191" y="5668"/>
                  </a:cubicBezTo>
                  <a:cubicBezTo>
                    <a:pt x="334" y="5907"/>
                    <a:pt x="548" y="6049"/>
                    <a:pt x="810" y="6097"/>
                  </a:cubicBezTo>
                  <a:lnTo>
                    <a:pt x="3573" y="6764"/>
                  </a:lnTo>
                  <a:cubicBezTo>
                    <a:pt x="3668" y="6788"/>
                    <a:pt x="3716" y="6788"/>
                    <a:pt x="3811" y="6788"/>
                  </a:cubicBezTo>
                  <a:cubicBezTo>
                    <a:pt x="4001" y="6788"/>
                    <a:pt x="4168" y="6740"/>
                    <a:pt x="4311" y="6645"/>
                  </a:cubicBezTo>
                  <a:cubicBezTo>
                    <a:pt x="4549" y="6502"/>
                    <a:pt x="4716" y="6288"/>
                    <a:pt x="4763" y="6026"/>
                  </a:cubicBezTo>
                  <a:lnTo>
                    <a:pt x="5430" y="3287"/>
                  </a:lnTo>
                  <a:lnTo>
                    <a:pt x="6073" y="6026"/>
                  </a:lnTo>
                  <a:cubicBezTo>
                    <a:pt x="6145" y="6288"/>
                    <a:pt x="6288" y="6502"/>
                    <a:pt x="6526" y="6645"/>
                  </a:cubicBezTo>
                  <a:cubicBezTo>
                    <a:pt x="6692" y="6744"/>
                    <a:pt x="6869" y="6786"/>
                    <a:pt x="7042" y="6786"/>
                  </a:cubicBezTo>
                  <a:cubicBezTo>
                    <a:pt x="7118" y="6786"/>
                    <a:pt x="7192" y="6778"/>
                    <a:pt x="7264" y="6764"/>
                  </a:cubicBezTo>
                  <a:lnTo>
                    <a:pt x="10026" y="6097"/>
                  </a:lnTo>
                  <a:cubicBezTo>
                    <a:pt x="10312" y="6049"/>
                    <a:pt x="10503" y="5907"/>
                    <a:pt x="10669" y="5668"/>
                  </a:cubicBezTo>
                  <a:cubicBezTo>
                    <a:pt x="10789" y="5430"/>
                    <a:pt x="10836" y="5145"/>
                    <a:pt x="10789" y="4906"/>
                  </a:cubicBezTo>
                  <a:lnTo>
                    <a:pt x="9598" y="1"/>
                  </a:lnTo>
                  <a:close/>
                </a:path>
              </a:pathLst>
            </a:cu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0"/>
            <p:cNvSpPr/>
            <p:nvPr/>
          </p:nvSpPr>
          <p:spPr>
            <a:xfrm>
              <a:off x="7471743" y="2290575"/>
              <a:ext cx="37807" cy="44543"/>
            </a:xfrm>
            <a:custGeom>
              <a:avLst/>
              <a:gdLst/>
              <a:ahLst/>
              <a:cxnLst/>
              <a:rect l="l" t="t" r="r" b="b"/>
              <a:pathLst>
                <a:path w="1072" h="1263" extrusionOk="0">
                  <a:moveTo>
                    <a:pt x="0" y="0"/>
                  </a:moveTo>
                  <a:lnTo>
                    <a:pt x="0" y="24"/>
                  </a:lnTo>
                  <a:lnTo>
                    <a:pt x="0" y="1263"/>
                  </a:lnTo>
                  <a:lnTo>
                    <a:pt x="1072" y="1263"/>
                  </a:lnTo>
                  <a:lnTo>
                    <a:pt x="1072" y="24"/>
                  </a:lnTo>
                  <a:lnTo>
                    <a:pt x="1072" y="0"/>
                  </a:lnTo>
                  <a:close/>
                </a:path>
              </a:pathLst>
            </a:cu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0"/>
            <p:cNvSpPr/>
            <p:nvPr/>
          </p:nvSpPr>
          <p:spPr>
            <a:xfrm>
              <a:off x="7290327" y="2290575"/>
              <a:ext cx="41192" cy="44543"/>
            </a:xfrm>
            <a:custGeom>
              <a:avLst/>
              <a:gdLst/>
              <a:ahLst/>
              <a:cxnLst/>
              <a:rect l="l" t="t" r="r" b="b"/>
              <a:pathLst>
                <a:path w="1168" h="1263" extrusionOk="0">
                  <a:moveTo>
                    <a:pt x="548" y="0"/>
                  </a:moveTo>
                  <a:lnTo>
                    <a:pt x="548" y="24"/>
                  </a:lnTo>
                  <a:cubicBezTo>
                    <a:pt x="381" y="24"/>
                    <a:pt x="262" y="120"/>
                    <a:pt x="239" y="262"/>
                  </a:cubicBezTo>
                  <a:lnTo>
                    <a:pt x="0" y="1263"/>
                  </a:lnTo>
                  <a:lnTo>
                    <a:pt x="1167" y="1263"/>
                  </a:lnTo>
                  <a:lnTo>
                    <a:pt x="1167" y="24"/>
                  </a:lnTo>
                  <a:lnTo>
                    <a:pt x="1167" y="0"/>
                  </a:lnTo>
                  <a:close/>
                </a:path>
              </a:pathLst>
            </a:cu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 name="Google Shape;512;p40"/>
          <p:cNvSpPr txBox="1"/>
          <p:nvPr/>
        </p:nvSpPr>
        <p:spPr>
          <a:xfrm>
            <a:off x="666475" y="-29100"/>
            <a:ext cx="77175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000" b="1">
                <a:solidFill>
                  <a:srgbClr val="ED5B50"/>
                </a:solidFill>
                <a:latin typeface="Times New Roman"/>
                <a:ea typeface="Times New Roman"/>
                <a:cs typeface="Times New Roman"/>
                <a:sym typeface="Times New Roman"/>
              </a:rPr>
              <a:t>PQC Enhancements </a:t>
            </a:r>
            <a:r>
              <a:rPr lang="en" sz="3000" b="1">
                <a:solidFill>
                  <a:schemeClr val="dk1"/>
                </a:solidFill>
                <a:latin typeface="Times New Roman"/>
                <a:ea typeface="Times New Roman"/>
                <a:cs typeface="Times New Roman"/>
                <a:sym typeface="Times New Roman"/>
              </a:rPr>
              <a:t>for Predictive Modeling</a:t>
            </a:r>
            <a:endParaRPr sz="3000" b="1">
              <a:solidFill>
                <a:schemeClr val="dk1"/>
              </a:solidFill>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41"/>
          <p:cNvSpPr txBox="1"/>
          <p:nvPr/>
        </p:nvSpPr>
        <p:spPr>
          <a:xfrm>
            <a:off x="663725" y="443150"/>
            <a:ext cx="7975800" cy="46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a:solidFill>
                  <a:srgbClr val="ED5B50"/>
                </a:solidFill>
                <a:latin typeface="Times New Roman"/>
                <a:ea typeface="Times New Roman"/>
                <a:cs typeface="Times New Roman"/>
                <a:sym typeface="Times New Roman"/>
              </a:rPr>
              <a:t>Conclusion</a:t>
            </a:r>
            <a:endParaRPr sz="3000" b="1">
              <a:solidFill>
                <a:srgbClr val="ED5B50"/>
              </a:solidFill>
              <a:latin typeface="Times New Roman"/>
              <a:ea typeface="Times New Roman"/>
              <a:cs typeface="Times New Roman"/>
              <a:sym typeface="Times New Roman"/>
            </a:endParaRPr>
          </a:p>
        </p:txBody>
      </p:sp>
      <p:graphicFrame>
        <p:nvGraphicFramePr>
          <p:cNvPr id="518" name="Google Shape;518;p41"/>
          <p:cNvGraphicFramePr/>
          <p:nvPr/>
        </p:nvGraphicFramePr>
        <p:xfrm>
          <a:off x="818464" y="1139275"/>
          <a:ext cx="3000000" cy="3000000"/>
        </p:xfrm>
        <a:graphic>
          <a:graphicData uri="http://schemas.openxmlformats.org/drawingml/2006/table">
            <a:tbl>
              <a:tblPr>
                <a:noFill/>
                <a:tableStyleId>{4855641B-9366-4442-AED4-FB611D74F835}</a:tableStyleId>
              </a:tblPr>
              <a:tblGrid>
                <a:gridCol w="1239000">
                  <a:extLst>
                    <a:ext uri="{9D8B030D-6E8A-4147-A177-3AD203B41FA5}">
                      <a16:colId xmlns:a16="http://schemas.microsoft.com/office/drawing/2014/main" val="20000"/>
                    </a:ext>
                  </a:extLst>
                </a:gridCol>
                <a:gridCol w="1057675">
                  <a:extLst>
                    <a:ext uri="{9D8B030D-6E8A-4147-A177-3AD203B41FA5}">
                      <a16:colId xmlns:a16="http://schemas.microsoft.com/office/drawing/2014/main" val="20001"/>
                    </a:ext>
                  </a:extLst>
                </a:gridCol>
                <a:gridCol w="1057675">
                  <a:extLst>
                    <a:ext uri="{9D8B030D-6E8A-4147-A177-3AD203B41FA5}">
                      <a16:colId xmlns:a16="http://schemas.microsoft.com/office/drawing/2014/main" val="20002"/>
                    </a:ext>
                  </a:extLst>
                </a:gridCol>
                <a:gridCol w="1057675">
                  <a:extLst>
                    <a:ext uri="{9D8B030D-6E8A-4147-A177-3AD203B41FA5}">
                      <a16:colId xmlns:a16="http://schemas.microsoft.com/office/drawing/2014/main" val="20003"/>
                    </a:ext>
                  </a:extLst>
                </a:gridCol>
                <a:gridCol w="1057675">
                  <a:extLst>
                    <a:ext uri="{9D8B030D-6E8A-4147-A177-3AD203B41FA5}">
                      <a16:colId xmlns:a16="http://schemas.microsoft.com/office/drawing/2014/main" val="20004"/>
                    </a:ext>
                  </a:extLst>
                </a:gridCol>
                <a:gridCol w="1057675">
                  <a:extLst>
                    <a:ext uri="{9D8B030D-6E8A-4147-A177-3AD203B41FA5}">
                      <a16:colId xmlns:a16="http://schemas.microsoft.com/office/drawing/2014/main" val="20005"/>
                    </a:ext>
                  </a:extLst>
                </a:gridCol>
                <a:gridCol w="1057675">
                  <a:extLst>
                    <a:ext uri="{9D8B030D-6E8A-4147-A177-3AD203B41FA5}">
                      <a16:colId xmlns:a16="http://schemas.microsoft.com/office/drawing/2014/main" val="20006"/>
                    </a:ext>
                  </a:extLst>
                </a:gridCol>
              </a:tblGrid>
              <a:tr h="520700">
                <a:tc>
                  <a:txBody>
                    <a:bodyPr/>
                    <a:lstStyle/>
                    <a:p>
                      <a:pPr marL="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a:txBody>
                  <a:tcPr marL="91425" marR="91425" marT="91425" marB="91425">
                    <a:lnL w="28575" cap="flat" cmpd="sng">
                      <a:solidFill>
                        <a:srgbClr val="ED5B50">
                          <a:alpha val="0"/>
                        </a:srgbClr>
                      </a:solidFill>
                      <a:prstDash val="solid"/>
                      <a:round/>
                      <a:headEnd type="none" w="sm" len="sm"/>
                      <a:tailEnd type="none" w="sm" len="sm"/>
                    </a:lnL>
                    <a:lnR w="19050" cap="flat" cmpd="sng">
                      <a:solidFill>
                        <a:srgbClr val="21212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Times New Roman"/>
                          <a:ea typeface="Times New Roman"/>
                          <a:cs typeface="Times New Roman"/>
                          <a:sym typeface="Times New Roman"/>
                        </a:rPr>
                        <a:t>Quiz 4</a:t>
                      </a:r>
                      <a:endParaRPr b="1">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b="1">
                          <a:solidFill>
                            <a:schemeClr val="dk1"/>
                          </a:solidFill>
                          <a:latin typeface="Times New Roman"/>
                          <a:ea typeface="Times New Roman"/>
                          <a:cs typeface="Times New Roman"/>
                          <a:sym typeface="Times New Roman"/>
                        </a:rPr>
                        <a:t>Classical</a:t>
                      </a:r>
                      <a:endParaRPr b="1">
                        <a:solidFill>
                          <a:schemeClr val="dk1"/>
                        </a:solidFill>
                        <a:latin typeface="Times New Roman"/>
                        <a:ea typeface="Times New Roman"/>
                        <a:cs typeface="Times New Roman"/>
                        <a:sym typeface="Times New Roman"/>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rgbClr val="18C2C2">
                        <a:alpha val="50449"/>
                      </a:srgbClr>
                    </a:solidFill>
                  </a:tcPr>
                </a:tc>
                <a:tc>
                  <a:txBody>
                    <a:bodyPr/>
                    <a:lstStyle/>
                    <a:p>
                      <a:pPr marL="0" lvl="0" indent="0" algn="ctr" rtl="0">
                        <a:spcBef>
                          <a:spcPts val="0"/>
                        </a:spcBef>
                        <a:spcAft>
                          <a:spcPts val="0"/>
                        </a:spcAft>
                        <a:buClr>
                          <a:schemeClr val="dk1"/>
                        </a:buClr>
                        <a:buSzPts val="1100"/>
                        <a:buFont typeface="Arial"/>
                        <a:buNone/>
                      </a:pPr>
                      <a:r>
                        <a:rPr lang="en" b="1">
                          <a:solidFill>
                            <a:schemeClr val="dk1"/>
                          </a:solidFill>
                          <a:latin typeface="Times New Roman"/>
                          <a:ea typeface="Times New Roman"/>
                          <a:cs typeface="Times New Roman"/>
                          <a:sym typeface="Times New Roman"/>
                        </a:rPr>
                        <a:t>Quiz 4</a:t>
                      </a:r>
                      <a:endParaRPr b="1">
                        <a:solidFill>
                          <a:schemeClr val="dk1"/>
                        </a:solidFill>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b="1">
                          <a:solidFill>
                            <a:schemeClr val="dk1"/>
                          </a:solidFill>
                          <a:latin typeface="Times New Roman"/>
                          <a:ea typeface="Times New Roman"/>
                          <a:cs typeface="Times New Roman"/>
                          <a:sym typeface="Times New Roman"/>
                        </a:rPr>
                        <a:t>Quantum</a:t>
                      </a:r>
                      <a:endParaRPr b="1">
                        <a:solidFill>
                          <a:schemeClr val="dk1"/>
                        </a:solidFill>
                        <a:latin typeface="Times New Roman"/>
                        <a:ea typeface="Times New Roman"/>
                        <a:cs typeface="Times New Roman"/>
                        <a:sym typeface="Times New Roman"/>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rgbClr val="18C2C2">
                        <a:alpha val="50449"/>
                      </a:srgbClr>
                    </a:solidFill>
                  </a:tcPr>
                </a:tc>
                <a:tc>
                  <a:txBody>
                    <a:bodyPr/>
                    <a:lstStyle/>
                    <a:p>
                      <a:pPr marL="0" lvl="0" indent="0" algn="ctr" rtl="0">
                        <a:spcBef>
                          <a:spcPts val="0"/>
                        </a:spcBef>
                        <a:spcAft>
                          <a:spcPts val="0"/>
                        </a:spcAft>
                        <a:buNone/>
                      </a:pPr>
                      <a:r>
                        <a:rPr lang="en" b="1">
                          <a:solidFill>
                            <a:schemeClr val="dk1"/>
                          </a:solidFill>
                          <a:latin typeface="Times New Roman"/>
                          <a:ea typeface="Times New Roman"/>
                          <a:cs typeface="Times New Roman"/>
                          <a:sym typeface="Times New Roman"/>
                        </a:rPr>
                        <a:t>Classical</a:t>
                      </a:r>
                      <a:endParaRPr b="1">
                        <a:solidFill>
                          <a:schemeClr val="dk1"/>
                        </a:solidFill>
                        <a:latin typeface="Times New Roman"/>
                        <a:ea typeface="Times New Roman"/>
                        <a:cs typeface="Times New Roman"/>
                        <a:sym typeface="Times New Roman"/>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rgbClr val="18C2C2">
                        <a:alpha val="50449"/>
                      </a:srgbClr>
                    </a:solidFill>
                  </a:tcPr>
                </a:tc>
                <a:tc>
                  <a:txBody>
                    <a:bodyPr/>
                    <a:lstStyle/>
                    <a:p>
                      <a:pPr marL="0" lvl="0" indent="0" algn="ctr" rtl="0">
                        <a:spcBef>
                          <a:spcPts val="0"/>
                        </a:spcBef>
                        <a:spcAft>
                          <a:spcPts val="0"/>
                        </a:spcAft>
                        <a:buNone/>
                      </a:pPr>
                      <a:r>
                        <a:rPr lang="en" b="1">
                          <a:solidFill>
                            <a:schemeClr val="dk1"/>
                          </a:solidFill>
                          <a:latin typeface="Times New Roman"/>
                          <a:ea typeface="Times New Roman"/>
                          <a:cs typeface="Times New Roman"/>
                          <a:sym typeface="Times New Roman"/>
                        </a:rPr>
                        <a:t>One Qubit Quantum</a:t>
                      </a:r>
                      <a:endParaRPr b="1">
                        <a:solidFill>
                          <a:schemeClr val="dk1"/>
                        </a:solidFill>
                        <a:latin typeface="Times New Roman"/>
                        <a:ea typeface="Times New Roman"/>
                        <a:cs typeface="Times New Roman"/>
                        <a:sym typeface="Times New Roman"/>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rgbClr val="18C2C2">
                        <a:alpha val="50449"/>
                      </a:srgbClr>
                    </a:solidFill>
                  </a:tcPr>
                </a:tc>
                <a:tc>
                  <a:txBody>
                    <a:bodyPr/>
                    <a:lstStyle/>
                    <a:p>
                      <a:pPr marL="0" lvl="0" indent="0" algn="ctr" rtl="0">
                        <a:spcBef>
                          <a:spcPts val="0"/>
                        </a:spcBef>
                        <a:spcAft>
                          <a:spcPts val="0"/>
                        </a:spcAft>
                        <a:buNone/>
                      </a:pPr>
                      <a:r>
                        <a:rPr lang="en" b="1">
                          <a:solidFill>
                            <a:schemeClr val="dk1"/>
                          </a:solidFill>
                          <a:latin typeface="Times New Roman"/>
                          <a:ea typeface="Times New Roman"/>
                          <a:cs typeface="Times New Roman"/>
                          <a:sym typeface="Times New Roman"/>
                        </a:rPr>
                        <a:t>Multiple Qubits Quantum</a:t>
                      </a:r>
                      <a:endParaRPr b="1">
                        <a:solidFill>
                          <a:schemeClr val="dk1"/>
                        </a:solidFill>
                        <a:latin typeface="Times New Roman"/>
                        <a:ea typeface="Times New Roman"/>
                        <a:cs typeface="Times New Roman"/>
                        <a:sym typeface="Times New Roman"/>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rgbClr val="18C2C2">
                        <a:alpha val="50449"/>
                      </a:srgbClr>
                    </a:solidFill>
                  </a:tcPr>
                </a:tc>
                <a:tc>
                  <a:txBody>
                    <a:bodyPr/>
                    <a:lstStyle/>
                    <a:p>
                      <a:pPr marL="0" lvl="0" indent="0" algn="ctr" rtl="0">
                        <a:spcBef>
                          <a:spcPts val="0"/>
                        </a:spcBef>
                        <a:spcAft>
                          <a:spcPts val="0"/>
                        </a:spcAft>
                        <a:buNone/>
                      </a:pPr>
                      <a:r>
                        <a:rPr lang="en" b="1">
                          <a:solidFill>
                            <a:schemeClr val="dk1"/>
                          </a:solidFill>
                          <a:latin typeface="Times New Roman"/>
                          <a:ea typeface="Times New Roman"/>
                          <a:cs typeface="Times New Roman"/>
                          <a:sym typeface="Times New Roman"/>
                        </a:rPr>
                        <a:t>Naive Bayes</a:t>
                      </a:r>
                      <a:endParaRPr b="1">
                        <a:solidFill>
                          <a:schemeClr val="dk1"/>
                        </a:solidFill>
                        <a:latin typeface="Times New Roman"/>
                        <a:ea typeface="Times New Roman"/>
                        <a:cs typeface="Times New Roman"/>
                        <a:sym typeface="Times New Roman"/>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rgbClr val="18C2C2">
                        <a:alpha val="50449"/>
                      </a:srgbClr>
                    </a:solidFill>
                  </a:tcPr>
                </a:tc>
                <a:extLst>
                  <a:ext uri="{0D108BD9-81ED-4DB2-BD59-A6C34878D82A}">
                    <a16:rowId xmlns:a16="http://schemas.microsoft.com/office/drawing/2014/main" val="10000"/>
                  </a:ext>
                </a:extLst>
              </a:tr>
              <a:tr h="520700">
                <a:tc>
                  <a:txBody>
                    <a:bodyPr/>
                    <a:lstStyle/>
                    <a:p>
                      <a:pPr marL="0" lvl="0" indent="0" algn="ctr" rtl="0">
                        <a:spcBef>
                          <a:spcPts val="0"/>
                        </a:spcBef>
                        <a:spcAft>
                          <a:spcPts val="0"/>
                        </a:spcAft>
                        <a:buNone/>
                      </a:pPr>
                      <a:r>
                        <a:rPr lang="en" b="1">
                          <a:solidFill>
                            <a:schemeClr val="dk1"/>
                          </a:solidFill>
                          <a:latin typeface="Times New Roman"/>
                          <a:ea typeface="Times New Roman"/>
                          <a:cs typeface="Times New Roman"/>
                          <a:sym typeface="Times New Roman"/>
                        </a:rPr>
                        <a:t>Accuracy Score</a:t>
                      </a:r>
                      <a:endParaRPr b="1">
                        <a:solidFill>
                          <a:schemeClr val="dk1"/>
                        </a:solidFill>
                        <a:latin typeface="Times New Roman"/>
                        <a:ea typeface="Times New Roman"/>
                        <a:cs typeface="Times New Roman"/>
                        <a:sym typeface="Times New Roman"/>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rgbClr val="F06F65">
                        <a:alpha val="50000"/>
                      </a:srgbClr>
                    </a:solidFill>
                  </a:tcPr>
                </a:tc>
                <a:tc>
                  <a:txBody>
                    <a:bodyPr/>
                    <a:lstStyle/>
                    <a:p>
                      <a:pPr marL="0" lvl="0" indent="0" algn="ctr" rtl="0">
                        <a:spcBef>
                          <a:spcPts val="0"/>
                        </a:spcBef>
                        <a:spcAft>
                          <a:spcPts val="0"/>
                        </a:spcAft>
                        <a:buNone/>
                      </a:pPr>
                      <a:r>
                        <a:rPr lang="en">
                          <a:solidFill>
                            <a:schemeClr val="dk1"/>
                          </a:solidFill>
                          <a:latin typeface="Times New Roman"/>
                          <a:ea typeface="Times New Roman"/>
                          <a:cs typeface="Times New Roman"/>
                          <a:sym typeface="Times New Roman"/>
                        </a:rPr>
                        <a:t>0.70</a:t>
                      </a:r>
                      <a:endParaRPr>
                        <a:solidFill>
                          <a:schemeClr val="dk1"/>
                        </a:solidFill>
                        <a:latin typeface="Times New Roman"/>
                        <a:ea typeface="Times New Roman"/>
                        <a:cs typeface="Times New Roman"/>
                        <a:sym typeface="Times New Roman"/>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Times New Roman"/>
                          <a:ea typeface="Times New Roman"/>
                          <a:cs typeface="Times New Roman"/>
                          <a:sym typeface="Times New Roman"/>
                        </a:rPr>
                        <a:t>0.62</a:t>
                      </a:r>
                      <a:endParaRPr>
                        <a:solidFill>
                          <a:schemeClr val="dk1"/>
                        </a:solidFill>
                        <a:latin typeface="Times New Roman"/>
                        <a:ea typeface="Times New Roman"/>
                        <a:cs typeface="Times New Roman"/>
                        <a:sym typeface="Times New Roman"/>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Times New Roman"/>
                          <a:ea typeface="Times New Roman"/>
                          <a:cs typeface="Times New Roman"/>
                          <a:sym typeface="Times New Roman"/>
                        </a:rPr>
                        <a:t>0.80</a:t>
                      </a:r>
                      <a:endParaRPr>
                        <a:solidFill>
                          <a:schemeClr val="dk1"/>
                        </a:solidFill>
                        <a:latin typeface="Times New Roman"/>
                        <a:ea typeface="Times New Roman"/>
                        <a:cs typeface="Times New Roman"/>
                        <a:sym typeface="Times New Roman"/>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Times New Roman"/>
                          <a:ea typeface="Times New Roman"/>
                          <a:cs typeface="Times New Roman"/>
                          <a:sym typeface="Times New Roman"/>
                        </a:rPr>
                        <a:t>0.44</a:t>
                      </a:r>
                      <a:endParaRPr>
                        <a:solidFill>
                          <a:schemeClr val="dk1"/>
                        </a:solidFill>
                        <a:latin typeface="Times New Roman"/>
                        <a:ea typeface="Times New Roman"/>
                        <a:cs typeface="Times New Roman"/>
                        <a:sym typeface="Times New Roman"/>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Times New Roman"/>
                          <a:ea typeface="Times New Roman"/>
                          <a:cs typeface="Times New Roman"/>
                          <a:sym typeface="Times New Roman"/>
                        </a:rPr>
                        <a:t>0.81</a:t>
                      </a:r>
                      <a:endParaRPr>
                        <a:solidFill>
                          <a:schemeClr val="dk1"/>
                        </a:solidFill>
                        <a:latin typeface="Times New Roman"/>
                        <a:ea typeface="Times New Roman"/>
                        <a:cs typeface="Times New Roman"/>
                        <a:sym typeface="Times New Roman"/>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Times New Roman"/>
                          <a:ea typeface="Times New Roman"/>
                          <a:cs typeface="Times New Roman"/>
                          <a:sym typeface="Times New Roman"/>
                        </a:rPr>
                        <a:t>0.80</a:t>
                      </a:r>
                      <a:endParaRPr>
                        <a:solidFill>
                          <a:schemeClr val="dk1"/>
                        </a:solidFill>
                        <a:latin typeface="Times New Roman"/>
                        <a:ea typeface="Times New Roman"/>
                        <a:cs typeface="Times New Roman"/>
                        <a:sym typeface="Times New Roman"/>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519" name="Google Shape;519;p41"/>
          <p:cNvSpPr txBox="1">
            <a:spLocks noGrp="1"/>
          </p:cNvSpPr>
          <p:nvPr>
            <p:ph type="body" idx="4294967295"/>
          </p:nvPr>
        </p:nvSpPr>
        <p:spPr>
          <a:xfrm>
            <a:off x="713225" y="2577550"/>
            <a:ext cx="7876800" cy="140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Font typeface="Arial"/>
              <a:buNone/>
            </a:pPr>
            <a:r>
              <a:rPr lang="en" sz="1400" b="1">
                <a:solidFill>
                  <a:schemeClr val="dk1"/>
                </a:solidFill>
                <a:latin typeface="Times New Roman"/>
                <a:ea typeface="Times New Roman"/>
                <a:cs typeface="Times New Roman"/>
                <a:sym typeface="Times New Roman"/>
              </a:rPr>
              <a:t>Future Directions:</a:t>
            </a:r>
            <a:endParaRPr sz="1400" b="1">
              <a:solidFill>
                <a:schemeClr val="dk1"/>
              </a:solidFill>
              <a:latin typeface="Times New Roman"/>
              <a:ea typeface="Times New Roman"/>
              <a:cs typeface="Times New Roman"/>
              <a:sym typeface="Times New Roman"/>
            </a:endParaRPr>
          </a:p>
          <a:p>
            <a:pPr marL="457200" lvl="0" indent="-317500" algn="l" rtl="0">
              <a:lnSpc>
                <a:spcPct val="150000"/>
              </a:lnSpc>
              <a:spcBef>
                <a:spcPts val="1200"/>
              </a:spcBef>
              <a:spcAft>
                <a:spcPts val="0"/>
              </a:spcAft>
              <a:buClr>
                <a:srgbClr val="ED5B50"/>
              </a:buClr>
              <a:buSzPts val="1400"/>
              <a:buFont typeface="Times New Roman"/>
              <a:buChar char="●"/>
            </a:pPr>
            <a:r>
              <a:rPr lang="en" sz="1400">
                <a:solidFill>
                  <a:srgbClr val="ED5B50"/>
                </a:solidFill>
                <a:latin typeface="Times New Roman"/>
                <a:ea typeface="Times New Roman"/>
                <a:cs typeface="Times New Roman"/>
                <a:sym typeface="Times New Roman"/>
              </a:rPr>
              <a:t>Real-time data integration</a:t>
            </a:r>
            <a:r>
              <a:rPr lang="en" sz="1400">
                <a:solidFill>
                  <a:schemeClr val="dk1"/>
                </a:solidFill>
                <a:latin typeface="Times New Roman"/>
                <a:ea typeface="Times New Roman"/>
                <a:cs typeface="Times New Roman"/>
                <a:sym typeface="Times New Roman"/>
              </a:rPr>
              <a:t>, including data from matches, player statistics, and external factors</a:t>
            </a:r>
            <a:endParaRPr sz="1400">
              <a:solidFill>
                <a:schemeClr val="dk1"/>
              </a:solidFill>
              <a:latin typeface="Times New Roman"/>
              <a:ea typeface="Times New Roman"/>
              <a:cs typeface="Times New Roman"/>
              <a:sym typeface="Times New Roman"/>
            </a:endParaRPr>
          </a:p>
          <a:p>
            <a:pPr marL="457200" lvl="0" indent="-317500" algn="l" rtl="0">
              <a:lnSpc>
                <a:spcPct val="150000"/>
              </a:lnSpc>
              <a:spcBef>
                <a:spcPts val="0"/>
              </a:spcBef>
              <a:spcAft>
                <a:spcPts val="0"/>
              </a:spcAft>
              <a:buClr>
                <a:srgbClr val="ED5B50"/>
              </a:buClr>
              <a:buSzPts val="1400"/>
              <a:buFont typeface="Times New Roman"/>
              <a:buChar char="●"/>
            </a:pPr>
            <a:r>
              <a:rPr lang="en" sz="1400">
                <a:solidFill>
                  <a:srgbClr val="ED5B50"/>
                </a:solidFill>
                <a:latin typeface="Times New Roman"/>
                <a:ea typeface="Times New Roman"/>
                <a:cs typeface="Times New Roman"/>
                <a:sym typeface="Times New Roman"/>
              </a:rPr>
              <a:t>Apply PQCs to other sports</a:t>
            </a:r>
            <a:r>
              <a:rPr lang="en" sz="1400">
                <a:solidFill>
                  <a:schemeClr val="dk1"/>
                </a:solidFill>
                <a:latin typeface="Times New Roman"/>
                <a:ea typeface="Times New Roman"/>
                <a:cs typeface="Times New Roman"/>
                <a:sym typeface="Times New Roman"/>
              </a:rPr>
              <a:t> to gain insights into player performance, team dynamics and match outcomes across different context</a:t>
            </a:r>
            <a:endParaRPr sz="1400">
              <a:solidFill>
                <a:schemeClr val="dk1"/>
              </a:solidFill>
              <a:latin typeface="Times New Roman"/>
              <a:ea typeface="Times New Roman"/>
              <a:cs typeface="Times New Roman"/>
              <a:sym typeface="Times New Roman"/>
            </a:endParaRPr>
          </a:p>
          <a:p>
            <a:pPr marL="457200" lvl="0" indent="-317500" algn="l" rtl="0">
              <a:lnSpc>
                <a:spcPct val="150000"/>
              </a:lnSpc>
              <a:spcBef>
                <a:spcPts val="0"/>
              </a:spcBef>
              <a:spcAft>
                <a:spcPts val="0"/>
              </a:spcAft>
              <a:buClr>
                <a:srgbClr val="ED5B50"/>
              </a:buClr>
              <a:buSzPts val="1400"/>
              <a:buFont typeface="Times New Roman"/>
              <a:buChar char="●"/>
            </a:pPr>
            <a:r>
              <a:rPr lang="en" sz="1400">
                <a:solidFill>
                  <a:srgbClr val="ED5B50"/>
                </a:solidFill>
                <a:latin typeface="Times New Roman"/>
                <a:ea typeface="Times New Roman"/>
                <a:cs typeface="Times New Roman"/>
                <a:sym typeface="Times New Roman"/>
              </a:rPr>
              <a:t>Apply hybrid classical-quantum models</a:t>
            </a:r>
            <a:r>
              <a:rPr lang="en" sz="1400">
                <a:solidFill>
                  <a:schemeClr val="dk1"/>
                </a:solidFill>
                <a:latin typeface="Times New Roman"/>
                <a:ea typeface="Times New Roman"/>
                <a:cs typeface="Times New Roman"/>
                <a:sym typeface="Times New Roman"/>
              </a:rPr>
              <a:t>, using classical algorithms for initial data processing and quantum techniques for complex pattern recognition and optimization</a:t>
            </a:r>
            <a:endParaRPr b="1">
              <a:solidFill>
                <a:schemeClr val="dk1"/>
              </a:solidFill>
              <a:highlight>
                <a:srgbClr val="FFFFFF"/>
              </a:highlight>
              <a:latin typeface="Times New Roman"/>
              <a:ea typeface="Times New Roman"/>
              <a:cs typeface="Times New Roman"/>
              <a:sym typeface="Times New Roman"/>
            </a:endParaRPr>
          </a:p>
          <a:p>
            <a:pPr marL="0" lvl="0" indent="0" algn="l" rtl="0">
              <a:spcBef>
                <a:spcPts val="1200"/>
              </a:spcBef>
              <a:spcAft>
                <a:spcPts val="1200"/>
              </a:spcAft>
              <a:buNone/>
            </a:pPr>
            <a:endParaRPr sz="1050" b="1">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grpSp>
        <p:nvGrpSpPr>
          <p:cNvPr id="79" name="Google Shape;79;p15"/>
          <p:cNvGrpSpPr/>
          <p:nvPr/>
        </p:nvGrpSpPr>
        <p:grpSpPr>
          <a:xfrm>
            <a:off x="131409" y="934864"/>
            <a:ext cx="3416446" cy="2368019"/>
            <a:chOff x="3471133" y="956682"/>
            <a:chExt cx="4698729" cy="3256800"/>
          </a:xfrm>
        </p:grpSpPr>
        <p:sp>
          <p:nvSpPr>
            <p:cNvPr id="80" name="Google Shape;80;p15"/>
            <p:cNvSpPr/>
            <p:nvPr/>
          </p:nvSpPr>
          <p:spPr>
            <a:xfrm>
              <a:off x="3471133" y="956682"/>
              <a:ext cx="2894700" cy="3256800"/>
            </a:xfrm>
            <a:prstGeom prst="chevron">
              <a:avLst>
                <a:gd name="adj" fmla="val 50000"/>
              </a:avLst>
            </a:prstGeom>
            <a:solidFill>
              <a:srgbClr val="1CD8D8">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5275162" y="956682"/>
              <a:ext cx="2894700" cy="3256800"/>
            </a:xfrm>
            <a:prstGeom prst="chevron">
              <a:avLst>
                <a:gd name="adj" fmla="val 50000"/>
              </a:avLst>
            </a:prstGeom>
            <a:solidFill>
              <a:srgbClr val="1CD8D8">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p15"/>
          <p:cNvSpPr/>
          <p:nvPr/>
        </p:nvSpPr>
        <p:spPr>
          <a:xfrm>
            <a:off x="677807" y="2662665"/>
            <a:ext cx="1721100" cy="1936800"/>
          </a:xfrm>
          <a:prstGeom prst="chevron">
            <a:avLst>
              <a:gd name="adj" fmla="val 50000"/>
            </a:avLst>
          </a:prstGeom>
          <a:noFill/>
          <a:ln w="19050" cap="flat" cmpd="sng">
            <a:solidFill>
              <a:srgbClr val="F06F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3" name="Google Shape;83;p15"/>
          <p:cNvPicPr preferRelativeResize="0"/>
          <p:nvPr/>
        </p:nvPicPr>
        <p:blipFill rotWithShape="1">
          <a:blip r:embed="rId3">
            <a:alphaModFix/>
          </a:blip>
          <a:srcRect/>
          <a:stretch/>
        </p:blipFill>
        <p:spPr>
          <a:xfrm>
            <a:off x="-2" y="0"/>
            <a:ext cx="3200202" cy="4801449"/>
          </a:xfrm>
          <a:prstGeom prst="rect">
            <a:avLst/>
          </a:prstGeom>
          <a:noFill/>
          <a:ln>
            <a:noFill/>
          </a:ln>
        </p:spPr>
      </p:pic>
      <p:sp>
        <p:nvSpPr>
          <p:cNvPr id="84" name="Google Shape;84;p15"/>
          <p:cNvSpPr txBox="1"/>
          <p:nvPr/>
        </p:nvSpPr>
        <p:spPr>
          <a:xfrm>
            <a:off x="3642450" y="549075"/>
            <a:ext cx="5285700" cy="47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212121"/>
                </a:solidFill>
                <a:latin typeface="Times New Roman"/>
                <a:ea typeface="Times New Roman"/>
                <a:cs typeface="Times New Roman"/>
                <a:sym typeface="Times New Roman"/>
              </a:rPr>
              <a:t>Introduction to </a:t>
            </a:r>
            <a:endParaRPr sz="3000" b="1">
              <a:solidFill>
                <a:srgbClr val="212121"/>
              </a:solidFill>
              <a:latin typeface="Times New Roman"/>
              <a:ea typeface="Times New Roman"/>
              <a:cs typeface="Times New Roman"/>
              <a:sym typeface="Times New Roman"/>
            </a:endParaRPr>
          </a:p>
          <a:p>
            <a:pPr marL="0" lvl="0" indent="0" algn="ctr" rtl="0">
              <a:spcBef>
                <a:spcPts val="0"/>
              </a:spcBef>
              <a:spcAft>
                <a:spcPts val="0"/>
              </a:spcAft>
              <a:buNone/>
            </a:pPr>
            <a:r>
              <a:rPr lang="en" sz="3000" b="1">
                <a:solidFill>
                  <a:srgbClr val="ED5B50"/>
                </a:solidFill>
                <a:latin typeface="Times New Roman"/>
                <a:ea typeface="Times New Roman"/>
                <a:cs typeface="Times New Roman"/>
                <a:sym typeface="Times New Roman"/>
              </a:rPr>
              <a:t>Predictive Modeling</a:t>
            </a:r>
            <a:endParaRPr sz="3000" b="1">
              <a:solidFill>
                <a:srgbClr val="ED5B50"/>
              </a:solidFill>
              <a:latin typeface="Times New Roman"/>
              <a:ea typeface="Times New Roman"/>
              <a:cs typeface="Times New Roman"/>
              <a:sym typeface="Times New Roman"/>
            </a:endParaRPr>
          </a:p>
        </p:txBody>
      </p:sp>
      <p:sp>
        <p:nvSpPr>
          <p:cNvPr id="85" name="Google Shape;85;p15"/>
          <p:cNvSpPr txBox="1">
            <a:spLocks noGrp="1"/>
          </p:cNvSpPr>
          <p:nvPr>
            <p:ph type="body" idx="4294967295"/>
          </p:nvPr>
        </p:nvSpPr>
        <p:spPr>
          <a:xfrm>
            <a:off x="3699450" y="1447050"/>
            <a:ext cx="5171700" cy="291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solidFill>
                  <a:schemeClr val="dk1"/>
                </a:solidFill>
                <a:latin typeface="Times New Roman"/>
                <a:ea typeface="Times New Roman"/>
                <a:cs typeface="Times New Roman"/>
                <a:sym typeface="Times New Roman"/>
              </a:rPr>
              <a:t>Definition:</a:t>
            </a:r>
            <a:endParaRPr sz="1400" b="1">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r>
              <a:rPr lang="en" sz="1400">
                <a:solidFill>
                  <a:schemeClr val="dk1"/>
                </a:solidFill>
                <a:latin typeface="Times New Roman"/>
                <a:ea typeface="Times New Roman"/>
                <a:cs typeface="Times New Roman"/>
                <a:sym typeface="Times New Roman"/>
              </a:rPr>
              <a:t>Predictive modeling uses statistical and machine learning techniques to forecast outcomes based on historical data</a:t>
            </a:r>
            <a:endParaRPr sz="14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r>
              <a:rPr lang="en" sz="1400" b="1">
                <a:solidFill>
                  <a:schemeClr val="dk1"/>
                </a:solidFill>
                <a:latin typeface="Times New Roman"/>
                <a:ea typeface="Times New Roman"/>
                <a:cs typeface="Times New Roman"/>
                <a:sym typeface="Times New Roman"/>
              </a:rPr>
              <a:t>Applications in Football:</a:t>
            </a:r>
            <a:endParaRPr sz="1400" b="1">
              <a:solidFill>
                <a:schemeClr val="dk1"/>
              </a:solidFill>
              <a:latin typeface="Times New Roman"/>
              <a:ea typeface="Times New Roman"/>
              <a:cs typeface="Times New Roman"/>
              <a:sym typeface="Times New Roman"/>
            </a:endParaRPr>
          </a:p>
          <a:p>
            <a:pPr marL="457200" lvl="0" indent="-317500" algn="l" rtl="0">
              <a:spcBef>
                <a:spcPts val="1200"/>
              </a:spcBef>
              <a:spcAft>
                <a:spcPts val="0"/>
              </a:spcAft>
              <a:buClr>
                <a:srgbClr val="ED5B50"/>
              </a:buClr>
              <a:buSzPts val="1400"/>
              <a:buFont typeface="Times New Roman"/>
              <a:buChar char="●"/>
            </a:pPr>
            <a:r>
              <a:rPr lang="en" sz="1400">
                <a:solidFill>
                  <a:schemeClr val="dk1"/>
                </a:solidFill>
                <a:latin typeface="Times New Roman"/>
                <a:ea typeface="Times New Roman"/>
                <a:cs typeface="Times New Roman"/>
                <a:sym typeface="Times New Roman"/>
              </a:rPr>
              <a:t>Match Outcome Predictions</a:t>
            </a:r>
            <a:endParaRPr sz="1400">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rgbClr val="ED5B50"/>
              </a:buClr>
              <a:buSzPts val="1400"/>
              <a:buFont typeface="Times New Roman"/>
              <a:buChar char="●"/>
            </a:pPr>
            <a:r>
              <a:rPr lang="en" sz="1400">
                <a:solidFill>
                  <a:schemeClr val="dk1"/>
                </a:solidFill>
                <a:latin typeface="Times New Roman"/>
                <a:ea typeface="Times New Roman"/>
                <a:cs typeface="Times New Roman"/>
                <a:sym typeface="Times New Roman"/>
              </a:rPr>
              <a:t>Player Performance Forecasting</a:t>
            </a:r>
            <a:endParaRPr sz="1400">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rgbClr val="ED5B50"/>
              </a:buClr>
              <a:buSzPts val="1400"/>
              <a:buFont typeface="Times New Roman"/>
              <a:buChar char="●"/>
            </a:pPr>
            <a:r>
              <a:rPr lang="en" sz="1400">
                <a:solidFill>
                  <a:schemeClr val="dk1"/>
                </a:solidFill>
                <a:latin typeface="Times New Roman"/>
                <a:ea typeface="Times New Roman"/>
                <a:cs typeface="Times New Roman"/>
                <a:sym typeface="Times New Roman"/>
              </a:rPr>
              <a:t>Team Strategy Optimization</a:t>
            </a:r>
            <a:endParaRPr sz="14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r>
              <a:rPr lang="en" sz="1400" b="1">
                <a:solidFill>
                  <a:schemeClr val="dk1"/>
                </a:solidFill>
                <a:latin typeface="Times New Roman"/>
                <a:ea typeface="Times New Roman"/>
                <a:cs typeface="Times New Roman"/>
                <a:sym typeface="Times New Roman"/>
              </a:rPr>
              <a:t>Importance in Business:</a:t>
            </a:r>
            <a:endParaRPr sz="1400" b="1">
              <a:solidFill>
                <a:schemeClr val="dk1"/>
              </a:solidFill>
              <a:latin typeface="Times New Roman"/>
              <a:ea typeface="Times New Roman"/>
              <a:cs typeface="Times New Roman"/>
              <a:sym typeface="Times New Roman"/>
            </a:endParaRPr>
          </a:p>
          <a:p>
            <a:pPr marL="457200" lvl="0" indent="-317500" algn="l" rtl="0">
              <a:spcBef>
                <a:spcPts val="1200"/>
              </a:spcBef>
              <a:spcAft>
                <a:spcPts val="0"/>
              </a:spcAft>
              <a:buClr>
                <a:srgbClr val="ED5B50"/>
              </a:buClr>
              <a:buSzPts val="1400"/>
              <a:buFont typeface="Times New Roman"/>
              <a:buChar char="●"/>
            </a:pPr>
            <a:r>
              <a:rPr lang="en" sz="1400">
                <a:solidFill>
                  <a:schemeClr val="dk1"/>
                </a:solidFill>
                <a:latin typeface="Times New Roman"/>
                <a:ea typeface="Times New Roman"/>
                <a:cs typeface="Times New Roman"/>
                <a:sym typeface="Times New Roman"/>
              </a:rPr>
              <a:t>Helps clubs make strategic decisions</a:t>
            </a:r>
            <a:endParaRPr sz="1400">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rgbClr val="ED5B50"/>
              </a:buClr>
              <a:buSzPts val="1400"/>
              <a:buFont typeface="Times New Roman"/>
              <a:buChar char="●"/>
            </a:pPr>
            <a:r>
              <a:rPr lang="en" sz="1400">
                <a:solidFill>
                  <a:schemeClr val="dk1"/>
                </a:solidFill>
                <a:latin typeface="Times New Roman"/>
                <a:ea typeface="Times New Roman"/>
                <a:cs typeface="Times New Roman"/>
                <a:sym typeface="Times New Roman"/>
              </a:rPr>
              <a:t>Engages fans through fantasy football and betting platforms</a:t>
            </a:r>
            <a:endParaRPr sz="1400">
              <a:latin typeface="Times New Roman"/>
              <a:ea typeface="Times New Roman"/>
              <a:cs typeface="Times New Roman"/>
              <a:sym typeface="Times New Roman"/>
            </a:endParaRPr>
          </a:p>
        </p:txBody>
      </p:sp>
      <p:sp>
        <p:nvSpPr>
          <p:cNvPr id="86" name="Google Shape;86;p15"/>
          <p:cNvSpPr/>
          <p:nvPr/>
        </p:nvSpPr>
        <p:spPr>
          <a:xfrm>
            <a:off x="-1522650" y="0"/>
            <a:ext cx="5165100" cy="4654500"/>
          </a:xfrm>
          <a:prstGeom prst="rect">
            <a:avLst/>
          </a:prstGeom>
          <a:solidFill>
            <a:srgbClr val="FFFFFF">
              <a:alpha val="6000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grpSp>
        <p:nvGrpSpPr>
          <p:cNvPr id="524" name="Google Shape;524;p42"/>
          <p:cNvGrpSpPr/>
          <p:nvPr/>
        </p:nvGrpSpPr>
        <p:grpSpPr>
          <a:xfrm>
            <a:off x="5155" y="4163951"/>
            <a:ext cx="1950442" cy="1308908"/>
            <a:chOff x="3471133" y="956682"/>
            <a:chExt cx="4698729" cy="3256800"/>
          </a:xfrm>
        </p:grpSpPr>
        <p:sp>
          <p:nvSpPr>
            <p:cNvPr id="525" name="Google Shape;525;p42"/>
            <p:cNvSpPr/>
            <p:nvPr/>
          </p:nvSpPr>
          <p:spPr>
            <a:xfrm>
              <a:off x="3471133" y="956682"/>
              <a:ext cx="2894700" cy="3256800"/>
            </a:xfrm>
            <a:prstGeom prst="chevron">
              <a:avLst>
                <a:gd name="adj" fmla="val 50000"/>
              </a:avLst>
            </a:prstGeom>
            <a:solidFill>
              <a:srgbClr val="212121">
                <a:alpha val="3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5275162" y="956682"/>
              <a:ext cx="2894700" cy="3256800"/>
            </a:xfrm>
            <a:prstGeom prst="chevron">
              <a:avLst>
                <a:gd name="adj" fmla="val 50000"/>
              </a:avLst>
            </a:prstGeom>
            <a:solidFill>
              <a:srgbClr val="F06F65">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 name="Google Shape;527;p42"/>
          <p:cNvGrpSpPr/>
          <p:nvPr/>
        </p:nvGrpSpPr>
        <p:grpSpPr>
          <a:xfrm>
            <a:off x="7291296" y="-7"/>
            <a:ext cx="1852709" cy="1236281"/>
            <a:chOff x="3471133" y="956682"/>
            <a:chExt cx="4698729" cy="3256800"/>
          </a:xfrm>
        </p:grpSpPr>
        <p:sp>
          <p:nvSpPr>
            <p:cNvPr id="528" name="Google Shape;528;p42"/>
            <p:cNvSpPr/>
            <p:nvPr/>
          </p:nvSpPr>
          <p:spPr>
            <a:xfrm>
              <a:off x="3471133" y="956682"/>
              <a:ext cx="2894700" cy="3256800"/>
            </a:xfrm>
            <a:prstGeom prst="chevron">
              <a:avLst>
                <a:gd name="adj" fmla="val 50000"/>
              </a:avLst>
            </a:prstGeom>
            <a:solidFill>
              <a:srgbClr val="212121">
                <a:alpha val="3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2"/>
            <p:cNvSpPr/>
            <p:nvPr/>
          </p:nvSpPr>
          <p:spPr>
            <a:xfrm>
              <a:off x="5275162" y="956682"/>
              <a:ext cx="2894700" cy="3256800"/>
            </a:xfrm>
            <a:prstGeom prst="chevron">
              <a:avLst>
                <a:gd name="adj" fmla="val 50000"/>
              </a:avLst>
            </a:prstGeom>
            <a:solidFill>
              <a:srgbClr val="F06F65">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 name="Google Shape;530;p42"/>
          <p:cNvSpPr txBox="1"/>
          <p:nvPr/>
        </p:nvSpPr>
        <p:spPr>
          <a:xfrm>
            <a:off x="133125" y="58125"/>
            <a:ext cx="7975800" cy="46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a:solidFill>
                  <a:srgbClr val="ED5B50"/>
                </a:solidFill>
                <a:latin typeface="Times New Roman"/>
                <a:ea typeface="Times New Roman"/>
                <a:cs typeface="Times New Roman"/>
                <a:sym typeface="Times New Roman"/>
              </a:rPr>
              <a:t>Reference</a:t>
            </a:r>
            <a:r>
              <a:rPr lang="en" sz="3000" b="1">
                <a:solidFill>
                  <a:schemeClr val="dk1"/>
                </a:solidFill>
                <a:latin typeface="Times New Roman"/>
                <a:ea typeface="Times New Roman"/>
                <a:cs typeface="Times New Roman"/>
                <a:sym typeface="Times New Roman"/>
              </a:rPr>
              <a:t> - How Qubits Can Predict Euro 2020</a:t>
            </a:r>
            <a:endParaRPr sz="3000" b="1">
              <a:solidFill>
                <a:srgbClr val="ED5B50"/>
              </a:solidFill>
              <a:latin typeface="Times New Roman"/>
              <a:ea typeface="Times New Roman"/>
              <a:cs typeface="Times New Roman"/>
              <a:sym typeface="Times New Roman"/>
            </a:endParaRPr>
          </a:p>
        </p:txBody>
      </p:sp>
      <p:sp>
        <p:nvSpPr>
          <p:cNvPr id="531" name="Google Shape;531;p42"/>
          <p:cNvSpPr txBox="1">
            <a:spLocks noGrp="1"/>
          </p:cNvSpPr>
          <p:nvPr>
            <p:ph type="body" idx="1"/>
          </p:nvPr>
        </p:nvSpPr>
        <p:spPr>
          <a:xfrm>
            <a:off x="60875" y="368925"/>
            <a:ext cx="7876800" cy="970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ED5B50"/>
              </a:buClr>
              <a:buSzPts val="1400"/>
              <a:buFont typeface="Times New Roman"/>
              <a:buChar char="●"/>
            </a:pPr>
            <a:r>
              <a:rPr lang="en" sz="1400" b="1">
                <a:solidFill>
                  <a:schemeClr val="dk1"/>
                </a:solidFill>
                <a:latin typeface="Times New Roman"/>
                <a:ea typeface="Times New Roman"/>
                <a:cs typeface="Times New Roman"/>
                <a:sym typeface="Times New Roman"/>
              </a:rPr>
              <a:t>Base assumption:</a:t>
            </a:r>
            <a:r>
              <a:rPr lang="en" sz="1400">
                <a:solidFill>
                  <a:schemeClr val="dk1"/>
                </a:solidFill>
                <a:latin typeface="Times New Roman"/>
                <a:ea typeface="Times New Roman"/>
                <a:cs typeface="Times New Roman"/>
                <a:sym typeface="Times New Roman"/>
              </a:rPr>
              <a:t> The winning probability for each match between two specific teams is predetermined and known.</a:t>
            </a:r>
            <a:endParaRPr sz="1400">
              <a:solidFill>
                <a:schemeClr val="dk1"/>
              </a:solidFill>
              <a:latin typeface="Times New Roman"/>
              <a:ea typeface="Times New Roman"/>
              <a:cs typeface="Times New Roman"/>
              <a:sym typeface="Times New Roman"/>
            </a:endParaRPr>
          </a:p>
          <a:p>
            <a:pPr marL="914400" lvl="1"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A probability p for the first team to win, and probability (1-p) for the second team to win</a:t>
            </a:r>
            <a:endParaRPr>
              <a:solidFill>
                <a:schemeClr val="dk1"/>
              </a:solidFill>
              <a:latin typeface="Times New Roman"/>
              <a:ea typeface="Times New Roman"/>
              <a:cs typeface="Times New Roman"/>
              <a:sym typeface="Times New Roman"/>
            </a:endParaRPr>
          </a:p>
          <a:p>
            <a:pPr marL="914400" lvl="1"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0 ≤ p ≤ 1 </a:t>
            </a:r>
            <a:endParaRPr>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rgbClr val="ED5B50"/>
              </a:buClr>
              <a:buSzPts val="1400"/>
              <a:buFont typeface="Times New Roman"/>
              <a:buChar char="●"/>
            </a:pPr>
            <a:r>
              <a:rPr lang="en" sz="1400" b="1">
                <a:solidFill>
                  <a:schemeClr val="dk1"/>
                </a:solidFill>
                <a:latin typeface="Times New Roman"/>
                <a:ea typeface="Times New Roman"/>
                <a:cs typeface="Times New Roman"/>
                <a:sym typeface="Times New Roman"/>
              </a:rPr>
              <a:t>Round-based Approach</a:t>
            </a:r>
            <a:endParaRPr sz="1400" b="1">
              <a:solidFill>
                <a:schemeClr val="dk1"/>
              </a:solidFill>
              <a:latin typeface="Times New Roman"/>
              <a:ea typeface="Times New Roman"/>
              <a:cs typeface="Times New Roman"/>
              <a:sym typeface="Times New Roman"/>
            </a:endParaRPr>
          </a:p>
          <a:p>
            <a:pPr marL="0" lvl="0" indent="0" algn="l" rtl="0">
              <a:spcBef>
                <a:spcPts val="1200"/>
              </a:spcBef>
              <a:spcAft>
                <a:spcPts val="1200"/>
              </a:spcAft>
              <a:buNone/>
            </a:pPr>
            <a:endParaRPr sz="1400">
              <a:solidFill>
                <a:schemeClr val="dk1"/>
              </a:solidFill>
              <a:latin typeface="Times New Roman"/>
              <a:ea typeface="Times New Roman"/>
              <a:cs typeface="Times New Roman"/>
              <a:sym typeface="Times New Roman"/>
            </a:endParaRPr>
          </a:p>
        </p:txBody>
      </p:sp>
      <p:pic>
        <p:nvPicPr>
          <p:cNvPr id="532" name="Google Shape;532;p42"/>
          <p:cNvPicPr preferRelativeResize="0"/>
          <p:nvPr/>
        </p:nvPicPr>
        <p:blipFill>
          <a:blip r:embed="rId3">
            <a:alphaModFix/>
          </a:blip>
          <a:stretch>
            <a:fillRect/>
          </a:stretch>
        </p:blipFill>
        <p:spPr>
          <a:xfrm>
            <a:off x="619675" y="1636238"/>
            <a:ext cx="4086425" cy="1231925"/>
          </a:xfrm>
          <a:prstGeom prst="rect">
            <a:avLst/>
          </a:prstGeom>
          <a:noFill/>
          <a:ln>
            <a:noFill/>
          </a:ln>
        </p:spPr>
      </p:pic>
      <p:pic>
        <p:nvPicPr>
          <p:cNvPr id="533" name="Google Shape;533;p42"/>
          <p:cNvPicPr preferRelativeResize="0"/>
          <p:nvPr/>
        </p:nvPicPr>
        <p:blipFill>
          <a:blip r:embed="rId4">
            <a:alphaModFix/>
          </a:blip>
          <a:stretch>
            <a:fillRect/>
          </a:stretch>
        </p:blipFill>
        <p:spPr>
          <a:xfrm>
            <a:off x="6152250" y="1636250"/>
            <a:ext cx="1822150" cy="2218475"/>
          </a:xfrm>
          <a:prstGeom prst="rect">
            <a:avLst/>
          </a:prstGeom>
          <a:noFill/>
          <a:ln>
            <a:noFill/>
          </a:ln>
        </p:spPr>
      </p:pic>
      <p:sp>
        <p:nvSpPr>
          <p:cNvPr id="534" name="Google Shape;534;p42"/>
          <p:cNvSpPr txBox="1"/>
          <p:nvPr/>
        </p:nvSpPr>
        <p:spPr>
          <a:xfrm>
            <a:off x="4487975" y="1278850"/>
            <a:ext cx="4550100" cy="4002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rgbClr val="ED5B50"/>
              </a:buClr>
              <a:buSzPts val="1400"/>
              <a:buFont typeface="Times New Roman"/>
              <a:buChar char="●"/>
            </a:pPr>
            <a:r>
              <a:rPr lang="en" b="1">
                <a:solidFill>
                  <a:schemeClr val="dk1"/>
                </a:solidFill>
                <a:latin typeface="Times New Roman"/>
                <a:ea typeface="Times New Roman"/>
                <a:cs typeface="Times New Roman"/>
                <a:sym typeface="Times New Roman"/>
              </a:rPr>
              <a:t>Matchup-based Approach: </a:t>
            </a:r>
            <a:r>
              <a:rPr lang="en">
                <a:solidFill>
                  <a:schemeClr val="dk1"/>
                </a:solidFill>
                <a:latin typeface="Times New Roman"/>
                <a:ea typeface="Times New Roman"/>
                <a:cs typeface="Times New Roman"/>
                <a:sym typeface="Times New Roman"/>
              </a:rPr>
              <a:t>More qubits, fewer gates</a:t>
            </a:r>
            <a:endParaRPr/>
          </a:p>
        </p:txBody>
      </p:sp>
      <p:pic>
        <p:nvPicPr>
          <p:cNvPr id="535" name="Google Shape;535;p42"/>
          <p:cNvPicPr preferRelativeResize="0"/>
          <p:nvPr/>
        </p:nvPicPr>
        <p:blipFill>
          <a:blip r:embed="rId5">
            <a:alphaModFix/>
          </a:blip>
          <a:stretch>
            <a:fillRect/>
          </a:stretch>
        </p:blipFill>
        <p:spPr>
          <a:xfrm>
            <a:off x="619675" y="2922799"/>
            <a:ext cx="5010679" cy="2159850"/>
          </a:xfrm>
          <a:prstGeom prst="rect">
            <a:avLst/>
          </a:prstGeom>
          <a:noFill/>
          <a:ln>
            <a:noFill/>
          </a:ln>
        </p:spPr>
      </p:pic>
      <p:sp>
        <p:nvSpPr>
          <p:cNvPr id="536" name="Google Shape;536;p42"/>
          <p:cNvSpPr txBox="1"/>
          <p:nvPr/>
        </p:nvSpPr>
        <p:spPr>
          <a:xfrm>
            <a:off x="5742350" y="3991800"/>
            <a:ext cx="3368400" cy="92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Times New Roman"/>
                <a:ea typeface="Times New Roman"/>
                <a:cs typeface="Times New Roman"/>
                <a:sym typeface="Times New Roman"/>
              </a:rPr>
              <a:t>Source Link : </a:t>
            </a:r>
            <a:r>
              <a:rPr lang="en" u="sng">
                <a:solidFill>
                  <a:schemeClr val="hlink"/>
                </a:solidFill>
                <a:latin typeface="Times New Roman"/>
                <a:ea typeface="Times New Roman"/>
                <a:cs typeface="Times New Roman"/>
                <a:sym typeface="Times New Roman"/>
                <a:hlinkClick r:id="rId6"/>
              </a:rPr>
              <a:t>https://www.classiq.io/docs/quantum-football-how-qubits-can-predict-euro-2020</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grpSp>
        <p:nvGrpSpPr>
          <p:cNvPr id="541" name="Google Shape;541;p43"/>
          <p:cNvGrpSpPr/>
          <p:nvPr/>
        </p:nvGrpSpPr>
        <p:grpSpPr>
          <a:xfrm>
            <a:off x="2078034" y="540732"/>
            <a:ext cx="3416446" cy="2368019"/>
            <a:chOff x="3471133" y="956682"/>
            <a:chExt cx="4698729" cy="3256800"/>
          </a:xfrm>
        </p:grpSpPr>
        <p:sp>
          <p:nvSpPr>
            <p:cNvPr id="542" name="Google Shape;542;p43"/>
            <p:cNvSpPr/>
            <p:nvPr/>
          </p:nvSpPr>
          <p:spPr>
            <a:xfrm>
              <a:off x="3471133" y="956682"/>
              <a:ext cx="2894700" cy="3256800"/>
            </a:xfrm>
            <a:prstGeom prst="chevron">
              <a:avLst>
                <a:gd name="adj" fmla="val 50000"/>
              </a:avLst>
            </a:prstGeom>
            <a:solidFill>
              <a:srgbClr val="1C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3"/>
            <p:cNvSpPr/>
            <p:nvPr/>
          </p:nvSpPr>
          <p:spPr>
            <a:xfrm>
              <a:off x="5275162" y="956682"/>
              <a:ext cx="2894700" cy="3256800"/>
            </a:xfrm>
            <a:prstGeom prst="chevron">
              <a:avLst>
                <a:gd name="adj" fmla="val 50000"/>
              </a:avLst>
            </a:prstGeom>
            <a:solidFill>
              <a:srgbClr val="1C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 name="Google Shape;544;p43"/>
          <p:cNvGrpSpPr/>
          <p:nvPr/>
        </p:nvGrpSpPr>
        <p:grpSpPr>
          <a:xfrm>
            <a:off x="7663732" y="943368"/>
            <a:ext cx="1374686" cy="952800"/>
            <a:chOff x="7780782" y="3646318"/>
            <a:chExt cx="1374686" cy="952800"/>
          </a:xfrm>
        </p:grpSpPr>
        <p:sp>
          <p:nvSpPr>
            <p:cNvPr id="545" name="Google Shape;545;p43"/>
            <p:cNvSpPr/>
            <p:nvPr/>
          </p:nvSpPr>
          <p:spPr>
            <a:xfrm>
              <a:off x="7780782" y="3646318"/>
              <a:ext cx="846900" cy="952800"/>
            </a:xfrm>
            <a:prstGeom prst="chevron">
              <a:avLst>
                <a:gd name="adj" fmla="val 50000"/>
              </a:avLst>
            </a:prstGeom>
            <a:noFill/>
            <a:ln w="19050"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3"/>
            <p:cNvSpPr/>
            <p:nvPr/>
          </p:nvSpPr>
          <p:spPr>
            <a:xfrm>
              <a:off x="8308568" y="3646318"/>
              <a:ext cx="846900" cy="952800"/>
            </a:xfrm>
            <a:prstGeom prst="chevron">
              <a:avLst>
                <a:gd name="adj" fmla="val 50000"/>
              </a:avLst>
            </a:prstGeom>
            <a:noFill/>
            <a:ln w="19050"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 name="Google Shape;547;p43"/>
          <p:cNvGrpSpPr/>
          <p:nvPr/>
        </p:nvGrpSpPr>
        <p:grpSpPr>
          <a:xfrm>
            <a:off x="4195441" y="432231"/>
            <a:ext cx="4535516" cy="4279041"/>
            <a:chOff x="484550" y="539500"/>
            <a:chExt cx="4312967" cy="4069077"/>
          </a:xfrm>
        </p:grpSpPr>
        <p:sp>
          <p:nvSpPr>
            <p:cNvPr id="548" name="Google Shape;548;p43"/>
            <p:cNvSpPr/>
            <p:nvPr/>
          </p:nvSpPr>
          <p:spPr>
            <a:xfrm>
              <a:off x="484550" y="4408175"/>
              <a:ext cx="2005200" cy="2004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 name="Google Shape;549;p43"/>
            <p:cNvGrpSpPr/>
            <p:nvPr/>
          </p:nvGrpSpPr>
          <p:grpSpPr>
            <a:xfrm>
              <a:off x="713225" y="539500"/>
              <a:ext cx="4084292" cy="4069077"/>
              <a:chOff x="713225" y="539500"/>
              <a:chExt cx="4084292" cy="4069077"/>
            </a:xfrm>
          </p:grpSpPr>
          <p:sp>
            <p:nvSpPr>
              <p:cNvPr id="550" name="Google Shape;550;p43"/>
              <p:cNvSpPr/>
              <p:nvPr/>
            </p:nvSpPr>
            <p:spPr>
              <a:xfrm>
                <a:off x="880148" y="3561057"/>
                <a:ext cx="531677" cy="531677"/>
              </a:xfrm>
              <a:custGeom>
                <a:avLst/>
                <a:gdLst/>
                <a:ahLst/>
                <a:cxnLst/>
                <a:rect l="l" t="t" r="r" b="b"/>
                <a:pathLst>
                  <a:path w="12154" h="12154" extrusionOk="0">
                    <a:moveTo>
                      <a:pt x="6078" y="1"/>
                    </a:moveTo>
                    <a:cubicBezTo>
                      <a:pt x="5290" y="1"/>
                      <a:pt x="4519" y="154"/>
                      <a:pt x="3818" y="446"/>
                    </a:cubicBezTo>
                    <a:cubicBezTo>
                      <a:pt x="2997" y="771"/>
                      <a:pt x="2244" y="1284"/>
                      <a:pt x="1644" y="1934"/>
                    </a:cubicBezTo>
                    <a:cubicBezTo>
                      <a:pt x="635" y="3013"/>
                      <a:pt x="1" y="4468"/>
                      <a:pt x="1" y="6077"/>
                    </a:cubicBezTo>
                    <a:cubicBezTo>
                      <a:pt x="1" y="6179"/>
                      <a:pt x="19" y="6282"/>
                      <a:pt x="19" y="6403"/>
                    </a:cubicBezTo>
                    <a:cubicBezTo>
                      <a:pt x="69" y="7327"/>
                      <a:pt x="327" y="8199"/>
                      <a:pt x="737" y="8970"/>
                    </a:cubicBezTo>
                    <a:cubicBezTo>
                      <a:pt x="1507" y="10390"/>
                      <a:pt x="2842" y="11485"/>
                      <a:pt x="4435" y="11930"/>
                    </a:cubicBezTo>
                    <a:cubicBezTo>
                      <a:pt x="4965" y="12067"/>
                      <a:pt x="5512" y="12154"/>
                      <a:pt x="6078" y="12154"/>
                    </a:cubicBezTo>
                    <a:cubicBezTo>
                      <a:pt x="6489" y="12154"/>
                      <a:pt x="6882" y="12119"/>
                      <a:pt x="7258" y="12033"/>
                    </a:cubicBezTo>
                    <a:cubicBezTo>
                      <a:pt x="8885" y="11725"/>
                      <a:pt x="10288" y="10750"/>
                      <a:pt x="11161" y="9415"/>
                    </a:cubicBezTo>
                    <a:cubicBezTo>
                      <a:pt x="11692" y="8628"/>
                      <a:pt x="12016" y="7703"/>
                      <a:pt x="12119" y="6727"/>
                    </a:cubicBezTo>
                    <a:lnTo>
                      <a:pt x="12119" y="6711"/>
                    </a:lnTo>
                    <a:cubicBezTo>
                      <a:pt x="12153" y="6505"/>
                      <a:pt x="12153" y="6300"/>
                      <a:pt x="12153" y="6077"/>
                    </a:cubicBezTo>
                    <a:cubicBezTo>
                      <a:pt x="12153" y="4605"/>
                      <a:pt x="11640" y="3253"/>
                      <a:pt x="10750" y="2208"/>
                    </a:cubicBezTo>
                    <a:cubicBezTo>
                      <a:pt x="10168" y="1507"/>
                      <a:pt x="9433" y="925"/>
                      <a:pt x="8593" y="549"/>
                    </a:cubicBezTo>
                    <a:cubicBezTo>
                      <a:pt x="7840" y="206"/>
                      <a:pt x="6984" y="1"/>
                      <a:pt x="6078" y="1"/>
                    </a:cubicBezTo>
                    <a:close/>
                  </a:path>
                </a:pathLst>
              </a:custGeom>
              <a:solidFill>
                <a:srgbClr val="E8E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3"/>
              <p:cNvSpPr/>
              <p:nvPr/>
            </p:nvSpPr>
            <p:spPr>
              <a:xfrm>
                <a:off x="880148" y="3561057"/>
                <a:ext cx="531677" cy="526427"/>
              </a:xfrm>
              <a:custGeom>
                <a:avLst/>
                <a:gdLst/>
                <a:ahLst/>
                <a:cxnLst/>
                <a:rect l="l" t="t" r="r" b="b"/>
                <a:pathLst>
                  <a:path w="12154" h="12034" extrusionOk="0">
                    <a:moveTo>
                      <a:pt x="6078" y="1"/>
                    </a:moveTo>
                    <a:cubicBezTo>
                      <a:pt x="5290" y="1"/>
                      <a:pt x="4519" y="154"/>
                      <a:pt x="3818" y="446"/>
                    </a:cubicBezTo>
                    <a:lnTo>
                      <a:pt x="3784" y="583"/>
                    </a:lnTo>
                    <a:lnTo>
                      <a:pt x="6094" y="2260"/>
                    </a:lnTo>
                    <a:lnTo>
                      <a:pt x="6026" y="3390"/>
                    </a:lnTo>
                    <a:lnTo>
                      <a:pt x="3732" y="5050"/>
                    </a:lnTo>
                    <a:lnTo>
                      <a:pt x="2534" y="4639"/>
                    </a:lnTo>
                    <a:lnTo>
                      <a:pt x="1644" y="1934"/>
                    </a:lnTo>
                    <a:cubicBezTo>
                      <a:pt x="635" y="3013"/>
                      <a:pt x="1" y="4468"/>
                      <a:pt x="1" y="6077"/>
                    </a:cubicBezTo>
                    <a:cubicBezTo>
                      <a:pt x="1" y="6179"/>
                      <a:pt x="19" y="6282"/>
                      <a:pt x="19" y="6403"/>
                    </a:cubicBezTo>
                    <a:lnTo>
                      <a:pt x="156" y="6487"/>
                    </a:lnTo>
                    <a:lnTo>
                      <a:pt x="2500" y="4794"/>
                    </a:lnTo>
                    <a:lnTo>
                      <a:pt x="3698" y="5204"/>
                    </a:lnTo>
                    <a:lnTo>
                      <a:pt x="4537" y="7772"/>
                    </a:lnTo>
                    <a:lnTo>
                      <a:pt x="3732" y="8936"/>
                    </a:lnTo>
                    <a:lnTo>
                      <a:pt x="737" y="8936"/>
                    </a:lnTo>
                    <a:lnTo>
                      <a:pt x="737" y="8970"/>
                    </a:lnTo>
                    <a:cubicBezTo>
                      <a:pt x="1507" y="10390"/>
                      <a:pt x="2842" y="11485"/>
                      <a:pt x="4435" y="11930"/>
                    </a:cubicBezTo>
                    <a:lnTo>
                      <a:pt x="4656" y="11777"/>
                    </a:lnTo>
                    <a:lnTo>
                      <a:pt x="3784" y="9107"/>
                    </a:lnTo>
                    <a:lnTo>
                      <a:pt x="4588" y="7943"/>
                    </a:lnTo>
                    <a:lnTo>
                      <a:pt x="7481" y="7943"/>
                    </a:lnTo>
                    <a:lnTo>
                      <a:pt x="7498" y="7977"/>
                    </a:lnTo>
                    <a:lnTo>
                      <a:pt x="8011" y="9158"/>
                    </a:lnTo>
                    <a:lnTo>
                      <a:pt x="8045" y="9226"/>
                    </a:lnTo>
                    <a:lnTo>
                      <a:pt x="7155" y="11965"/>
                    </a:lnTo>
                    <a:lnTo>
                      <a:pt x="7258" y="12033"/>
                    </a:lnTo>
                    <a:cubicBezTo>
                      <a:pt x="8885" y="11725"/>
                      <a:pt x="10288" y="10750"/>
                      <a:pt x="11161" y="9415"/>
                    </a:cubicBezTo>
                    <a:lnTo>
                      <a:pt x="11058" y="9123"/>
                    </a:lnTo>
                    <a:lnTo>
                      <a:pt x="8166" y="9123"/>
                    </a:lnTo>
                    <a:lnTo>
                      <a:pt x="8148" y="9089"/>
                    </a:lnTo>
                    <a:lnTo>
                      <a:pt x="7635" y="7909"/>
                    </a:lnTo>
                    <a:lnTo>
                      <a:pt x="7600" y="7840"/>
                    </a:lnTo>
                    <a:lnTo>
                      <a:pt x="8474" y="5170"/>
                    </a:lnTo>
                    <a:lnTo>
                      <a:pt x="9723" y="5136"/>
                    </a:lnTo>
                    <a:lnTo>
                      <a:pt x="12016" y="6795"/>
                    </a:lnTo>
                    <a:lnTo>
                      <a:pt x="12119" y="6727"/>
                    </a:lnTo>
                    <a:lnTo>
                      <a:pt x="12119" y="6711"/>
                    </a:lnTo>
                    <a:cubicBezTo>
                      <a:pt x="12153" y="6505"/>
                      <a:pt x="12153" y="6300"/>
                      <a:pt x="12153" y="6077"/>
                    </a:cubicBezTo>
                    <a:cubicBezTo>
                      <a:pt x="12153" y="4605"/>
                      <a:pt x="11640" y="3253"/>
                      <a:pt x="10750" y="2208"/>
                    </a:cubicBezTo>
                    <a:lnTo>
                      <a:pt x="10528" y="2208"/>
                    </a:lnTo>
                    <a:lnTo>
                      <a:pt x="9620" y="4981"/>
                    </a:lnTo>
                    <a:lnTo>
                      <a:pt x="8371" y="5015"/>
                    </a:lnTo>
                    <a:lnTo>
                      <a:pt x="6180" y="3424"/>
                    </a:lnTo>
                    <a:lnTo>
                      <a:pt x="6249" y="2295"/>
                    </a:lnTo>
                    <a:lnTo>
                      <a:pt x="8611" y="583"/>
                    </a:lnTo>
                    <a:lnTo>
                      <a:pt x="8593" y="549"/>
                    </a:lnTo>
                    <a:cubicBezTo>
                      <a:pt x="7840" y="206"/>
                      <a:pt x="6984" y="1"/>
                      <a:pt x="60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3"/>
              <p:cNvSpPr/>
              <p:nvPr/>
            </p:nvSpPr>
            <p:spPr>
              <a:xfrm>
                <a:off x="1432010" y="2508378"/>
                <a:ext cx="655956" cy="585527"/>
              </a:xfrm>
              <a:custGeom>
                <a:avLst/>
                <a:gdLst/>
                <a:ahLst/>
                <a:cxnLst/>
                <a:rect l="l" t="t" r="r" b="b"/>
                <a:pathLst>
                  <a:path w="14995" h="13385" extrusionOk="0">
                    <a:moveTo>
                      <a:pt x="5631" y="0"/>
                    </a:moveTo>
                    <a:cubicBezTo>
                      <a:pt x="5631" y="0"/>
                      <a:pt x="0" y="8011"/>
                      <a:pt x="4074" y="12033"/>
                    </a:cubicBezTo>
                    <a:cubicBezTo>
                      <a:pt x="5059" y="13013"/>
                      <a:pt x="6206" y="13385"/>
                      <a:pt x="7379" y="13385"/>
                    </a:cubicBezTo>
                    <a:cubicBezTo>
                      <a:pt x="11036" y="13385"/>
                      <a:pt x="14942" y="9773"/>
                      <a:pt x="14942" y="9773"/>
                    </a:cubicBezTo>
                    <a:lnTo>
                      <a:pt x="14994" y="6676"/>
                    </a:lnTo>
                    <a:lnTo>
                      <a:pt x="11519" y="1849"/>
                    </a:lnTo>
                    <a:lnTo>
                      <a:pt x="5631" y="0"/>
                    </a:lnTo>
                    <a:close/>
                  </a:path>
                </a:pathLst>
              </a:custGeom>
              <a:solidFill>
                <a:srgbClr val="FFAB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3"/>
              <p:cNvSpPr/>
              <p:nvPr/>
            </p:nvSpPr>
            <p:spPr>
              <a:xfrm>
                <a:off x="1410269" y="2878970"/>
                <a:ext cx="1294677" cy="1371362"/>
              </a:xfrm>
              <a:custGeom>
                <a:avLst/>
                <a:gdLst/>
                <a:ahLst/>
                <a:cxnLst/>
                <a:rect l="l" t="t" r="r" b="b"/>
                <a:pathLst>
                  <a:path w="29596" h="31349" extrusionOk="0">
                    <a:moveTo>
                      <a:pt x="17835" y="0"/>
                    </a:moveTo>
                    <a:lnTo>
                      <a:pt x="11109" y="11434"/>
                    </a:lnTo>
                    <a:cubicBezTo>
                      <a:pt x="10270" y="11811"/>
                      <a:pt x="9569" y="12273"/>
                      <a:pt x="8969" y="12803"/>
                    </a:cubicBezTo>
                    <a:cubicBezTo>
                      <a:pt x="5735" y="15628"/>
                      <a:pt x="5546" y="20250"/>
                      <a:pt x="4331" y="22560"/>
                    </a:cubicBezTo>
                    <a:cubicBezTo>
                      <a:pt x="2944" y="25161"/>
                      <a:pt x="0" y="29116"/>
                      <a:pt x="0" y="29116"/>
                    </a:cubicBezTo>
                    <a:cubicBezTo>
                      <a:pt x="678" y="31033"/>
                      <a:pt x="1833" y="31349"/>
                      <a:pt x="2520" y="31349"/>
                    </a:cubicBezTo>
                    <a:cubicBezTo>
                      <a:pt x="2857" y="31349"/>
                      <a:pt x="3081" y="31273"/>
                      <a:pt x="3081" y="31273"/>
                    </a:cubicBezTo>
                    <a:cubicBezTo>
                      <a:pt x="7394" y="29013"/>
                      <a:pt x="14172" y="22799"/>
                      <a:pt x="19787" y="17219"/>
                    </a:cubicBezTo>
                    <a:cubicBezTo>
                      <a:pt x="25230" y="11811"/>
                      <a:pt x="29595" y="7018"/>
                      <a:pt x="29595" y="7018"/>
                    </a:cubicBezTo>
                    <a:lnTo>
                      <a:pt x="27028" y="1764"/>
                    </a:lnTo>
                    <a:lnTo>
                      <a:pt x="17835" y="0"/>
                    </a:lnTo>
                    <a:close/>
                  </a:path>
                </a:pathLst>
              </a:custGeom>
              <a:solidFill>
                <a:srgbClr val="FFAB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3"/>
              <p:cNvSpPr/>
              <p:nvPr/>
            </p:nvSpPr>
            <p:spPr>
              <a:xfrm>
                <a:off x="1286739" y="4137592"/>
                <a:ext cx="358665" cy="419340"/>
              </a:xfrm>
              <a:custGeom>
                <a:avLst/>
                <a:gdLst/>
                <a:ahLst/>
                <a:cxnLst/>
                <a:rect l="l" t="t" r="r" b="b"/>
                <a:pathLst>
                  <a:path w="8199" h="9586" extrusionOk="0">
                    <a:moveTo>
                      <a:pt x="3064" y="1"/>
                    </a:moveTo>
                    <a:lnTo>
                      <a:pt x="1781" y="1455"/>
                    </a:lnTo>
                    <a:lnTo>
                      <a:pt x="1" y="3440"/>
                    </a:lnTo>
                    <a:lnTo>
                      <a:pt x="7788" y="9586"/>
                    </a:lnTo>
                    <a:cubicBezTo>
                      <a:pt x="8080" y="8918"/>
                      <a:pt x="8199" y="8216"/>
                      <a:pt x="8164" y="7514"/>
                    </a:cubicBezTo>
                    <a:cubicBezTo>
                      <a:pt x="8148" y="7258"/>
                      <a:pt x="8130" y="7018"/>
                      <a:pt x="8080" y="6795"/>
                    </a:cubicBezTo>
                    <a:cubicBezTo>
                      <a:pt x="8011" y="6487"/>
                      <a:pt x="7908" y="6197"/>
                      <a:pt x="7788" y="5905"/>
                    </a:cubicBezTo>
                    <a:cubicBezTo>
                      <a:pt x="7703" y="5717"/>
                      <a:pt x="7600" y="5528"/>
                      <a:pt x="7480" y="5341"/>
                    </a:cubicBezTo>
                    <a:cubicBezTo>
                      <a:pt x="7361" y="5135"/>
                      <a:pt x="7206" y="4930"/>
                      <a:pt x="7053" y="4741"/>
                    </a:cubicBezTo>
                    <a:cubicBezTo>
                      <a:pt x="7001" y="4673"/>
                      <a:pt x="6932" y="4604"/>
                      <a:pt x="6881" y="4536"/>
                    </a:cubicBezTo>
                    <a:cubicBezTo>
                      <a:pt x="6556" y="4177"/>
                      <a:pt x="6316" y="3766"/>
                      <a:pt x="6163" y="3321"/>
                    </a:cubicBezTo>
                    <a:cubicBezTo>
                      <a:pt x="6076" y="3116"/>
                      <a:pt x="6042" y="2876"/>
                      <a:pt x="6008" y="2653"/>
                    </a:cubicBezTo>
                    <a:lnTo>
                      <a:pt x="5974" y="2276"/>
                    </a:lnTo>
                    <a:lnTo>
                      <a:pt x="3064" y="1"/>
                    </a:lnTo>
                    <a:close/>
                  </a:path>
                </a:pathLst>
              </a:custGeom>
              <a:solidFill>
                <a:srgbClr val="F9D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3"/>
              <p:cNvSpPr/>
              <p:nvPr/>
            </p:nvSpPr>
            <p:spPr>
              <a:xfrm>
                <a:off x="1286739" y="4201194"/>
                <a:ext cx="144533" cy="173755"/>
              </a:xfrm>
              <a:custGeom>
                <a:avLst/>
                <a:gdLst/>
                <a:ahLst/>
                <a:cxnLst/>
                <a:rect l="l" t="t" r="r" b="b"/>
                <a:pathLst>
                  <a:path w="3304" h="3972" extrusionOk="0">
                    <a:moveTo>
                      <a:pt x="1781" y="1"/>
                    </a:moveTo>
                    <a:lnTo>
                      <a:pt x="1" y="1986"/>
                    </a:lnTo>
                    <a:lnTo>
                      <a:pt x="2516" y="3972"/>
                    </a:lnTo>
                    <a:cubicBezTo>
                      <a:pt x="3303" y="2671"/>
                      <a:pt x="3013" y="977"/>
                      <a:pt x="1797" y="19"/>
                    </a:cubicBezTo>
                    <a:lnTo>
                      <a:pt x="17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3"/>
              <p:cNvSpPr/>
              <p:nvPr/>
            </p:nvSpPr>
            <p:spPr>
              <a:xfrm>
                <a:off x="1499374" y="4282863"/>
                <a:ext cx="95889" cy="69030"/>
              </a:xfrm>
              <a:custGeom>
                <a:avLst/>
                <a:gdLst/>
                <a:ahLst/>
                <a:cxnLst/>
                <a:rect l="l" t="t" r="r" b="b"/>
                <a:pathLst>
                  <a:path w="2192" h="1578" extrusionOk="0">
                    <a:moveTo>
                      <a:pt x="1302" y="0"/>
                    </a:moveTo>
                    <a:lnTo>
                      <a:pt x="720" y="69"/>
                    </a:lnTo>
                    <a:cubicBezTo>
                      <a:pt x="291" y="119"/>
                      <a:pt x="1" y="496"/>
                      <a:pt x="51" y="907"/>
                    </a:cubicBezTo>
                    <a:cubicBezTo>
                      <a:pt x="69" y="1112"/>
                      <a:pt x="172" y="1301"/>
                      <a:pt x="325" y="1420"/>
                    </a:cubicBezTo>
                    <a:cubicBezTo>
                      <a:pt x="461" y="1526"/>
                      <a:pt x="636" y="1578"/>
                      <a:pt x="816" y="1578"/>
                    </a:cubicBezTo>
                    <a:cubicBezTo>
                      <a:pt x="841" y="1578"/>
                      <a:pt x="866" y="1577"/>
                      <a:pt x="891" y="1575"/>
                    </a:cubicBezTo>
                    <a:lnTo>
                      <a:pt x="2192" y="1420"/>
                    </a:lnTo>
                    <a:cubicBezTo>
                      <a:pt x="2140" y="1352"/>
                      <a:pt x="2071" y="1283"/>
                      <a:pt x="2020" y="1215"/>
                    </a:cubicBezTo>
                    <a:cubicBezTo>
                      <a:pt x="1695" y="856"/>
                      <a:pt x="1455" y="445"/>
                      <a:pt x="130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3"/>
              <p:cNvSpPr/>
              <p:nvPr/>
            </p:nvSpPr>
            <p:spPr>
              <a:xfrm>
                <a:off x="1510572" y="4371180"/>
                <a:ext cx="129616" cy="74323"/>
              </a:xfrm>
              <a:custGeom>
                <a:avLst/>
                <a:gdLst/>
                <a:ahLst/>
                <a:cxnLst/>
                <a:rect l="l" t="t" r="r" b="b"/>
                <a:pathLst>
                  <a:path w="2963" h="1699" extrusionOk="0">
                    <a:moveTo>
                      <a:pt x="2363" y="1"/>
                    </a:moveTo>
                    <a:lnTo>
                      <a:pt x="703" y="188"/>
                    </a:lnTo>
                    <a:cubicBezTo>
                      <a:pt x="292" y="241"/>
                      <a:pt x="1" y="617"/>
                      <a:pt x="35" y="1028"/>
                    </a:cubicBezTo>
                    <a:cubicBezTo>
                      <a:pt x="69" y="1233"/>
                      <a:pt x="172" y="1421"/>
                      <a:pt x="327" y="1541"/>
                    </a:cubicBezTo>
                    <a:cubicBezTo>
                      <a:pt x="460" y="1645"/>
                      <a:pt x="621" y="1698"/>
                      <a:pt x="796" y="1698"/>
                    </a:cubicBezTo>
                    <a:cubicBezTo>
                      <a:pt x="822" y="1698"/>
                      <a:pt x="848" y="1697"/>
                      <a:pt x="874" y="1695"/>
                    </a:cubicBezTo>
                    <a:lnTo>
                      <a:pt x="2963" y="1455"/>
                    </a:lnTo>
                    <a:cubicBezTo>
                      <a:pt x="2894" y="1147"/>
                      <a:pt x="2791" y="857"/>
                      <a:pt x="2671" y="565"/>
                    </a:cubicBezTo>
                    <a:cubicBezTo>
                      <a:pt x="2586" y="377"/>
                      <a:pt x="2483" y="188"/>
                      <a:pt x="23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3"/>
              <p:cNvSpPr/>
              <p:nvPr/>
            </p:nvSpPr>
            <p:spPr>
              <a:xfrm>
                <a:off x="1259006" y="4288068"/>
                <a:ext cx="368420" cy="304815"/>
              </a:xfrm>
              <a:custGeom>
                <a:avLst/>
                <a:gdLst/>
                <a:ahLst/>
                <a:cxnLst/>
                <a:rect l="l" t="t" r="r" b="b"/>
                <a:pathLst>
                  <a:path w="8422" h="6968" extrusionOk="0">
                    <a:moveTo>
                      <a:pt x="635" y="0"/>
                    </a:moveTo>
                    <a:lnTo>
                      <a:pt x="1" y="822"/>
                    </a:lnTo>
                    <a:lnTo>
                      <a:pt x="7771" y="6967"/>
                    </a:lnTo>
                    <a:lnTo>
                      <a:pt x="8422" y="6146"/>
                    </a:lnTo>
                    <a:lnTo>
                      <a:pt x="63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3"/>
              <p:cNvSpPr/>
              <p:nvPr/>
            </p:nvSpPr>
            <p:spPr>
              <a:xfrm>
                <a:off x="1533056" y="4546415"/>
                <a:ext cx="65924" cy="62162"/>
              </a:xfrm>
              <a:custGeom>
                <a:avLst/>
                <a:gdLst/>
                <a:ahLst/>
                <a:cxnLst/>
                <a:rect l="l" t="t" r="r" b="b"/>
                <a:pathLst>
                  <a:path w="1507" h="1421" extrusionOk="0">
                    <a:moveTo>
                      <a:pt x="171" y="0"/>
                    </a:moveTo>
                    <a:lnTo>
                      <a:pt x="0" y="804"/>
                    </a:lnTo>
                    <a:lnTo>
                      <a:pt x="771" y="1420"/>
                    </a:lnTo>
                    <a:lnTo>
                      <a:pt x="1506" y="1061"/>
                    </a:lnTo>
                    <a:lnTo>
                      <a:pt x="17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3"/>
              <p:cNvSpPr/>
              <p:nvPr/>
            </p:nvSpPr>
            <p:spPr>
              <a:xfrm>
                <a:off x="1402745" y="4443094"/>
                <a:ext cx="65967" cy="62162"/>
              </a:xfrm>
              <a:custGeom>
                <a:avLst/>
                <a:gdLst/>
                <a:ahLst/>
                <a:cxnLst/>
                <a:rect l="l" t="t" r="r" b="b"/>
                <a:pathLst>
                  <a:path w="1508" h="1421" extrusionOk="0">
                    <a:moveTo>
                      <a:pt x="172" y="0"/>
                    </a:moveTo>
                    <a:lnTo>
                      <a:pt x="1" y="822"/>
                    </a:lnTo>
                    <a:lnTo>
                      <a:pt x="772" y="1420"/>
                    </a:lnTo>
                    <a:lnTo>
                      <a:pt x="1507" y="1061"/>
                    </a:lnTo>
                    <a:lnTo>
                      <a:pt x="17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3"/>
              <p:cNvSpPr/>
              <p:nvPr/>
            </p:nvSpPr>
            <p:spPr>
              <a:xfrm>
                <a:off x="1272479" y="4340472"/>
                <a:ext cx="65924" cy="61418"/>
              </a:xfrm>
              <a:custGeom>
                <a:avLst/>
                <a:gdLst/>
                <a:ahLst/>
                <a:cxnLst/>
                <a:rect l="l" t="t" r="r" b="b"/>
                <a:pathLst>
                  <a:path w="1507" h="1404" extrusionOk="0">
                    <a:moveTo>
                      <a:pt x="172" y="0"/>
                    </a:moveTo>
                    <a:lnTo>
                      <a:pt x="1" y="806"/>
                    </a:lnTo>
                    <a:lnTo>
                      <a:pt x="772" y="1404"/>
                    </a:lnTo>
                    <a:lnTo>
                      <a:pt x="1507" y="1045"/>
                    </a:lnTo>
                    <a:lnTo>
                      <a:pt x="17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3"/>
              <p:cNvSpPr/>
              <p:nvPr/>
            </p:nvSpPr>
            <p:spPr>
              <a:xfrm>
                <a:off x="1410269" y="3439014"/>
                <a:ext cx="865582" cy="811295"/>
              </a:xfrm>
              <a:custGeom>
                <a:avLst/>
                <a:gdLst/>
                <a:ahLst/>
                <a:cxnLst/>
                <a:rect l="l" t="t" r="r" b="b"/>
                <a:pathLst>
                  <a:path w="19787" h="18546" extrusionOk="0">
                    <a:moveTo>
                      <a:pt x="8969" y="0"/>
                    </a:moveTo>
                    <a:cubicBezTo>
                      <a:pt x="5735" y="2825"/>
                      <a:pt x="5546" y="7447"/>
                      <a:pt x="4331" y="9757"/>
                    </a:cubicBezTo>
                    <a:cubicBezTo>
                      <a:pt x="2944" y="12358"/>
                      <a:pt x="0" y="16313"/>
                      <a:pt x="0" y="16313"/>
                    </a:cubicBezTo>
                    <a:cubicBezTo>
                      <a:pt x="678" y="18230"/>
                      <a:pt x="1833" y="18546"/>
                      <a:pt x="2520" y="18546"/>
                    </a:cubicBezTo>
                    <a:cubicBezTo>
                      <a:pt x="2857" y="18546"/>
                      <a:pt x="3081" y="18470"/>
                      <a:pt x="3081" y="18470"/>
                    </a:cubicBezTo>
                    <a:cubicBezTo>
                      <a:pt x="7394" y="16210"/>
                      <a:pt x="14172" y="9996"/>
                      <a:pt x="19787" y="4416"/>
                    </a:cubicBezTo>
                    <a:cubicBezTo>
                      <a:pt x="15046" y="822"/>
                      <a:pt x="11281" y="35"/>
                      <a:pt x="8969" y="0"/>
                    </a:cubicBezTo>
                    <a:close/>
                  </a:path>
                </a:pathLst>
              </a:cu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3"/>
              <p:cNvSpPr/>
              <p:nvPr/>
            </p:nvSpPr>
            <p:spPr>
              <a:xfrm>
                <a:off x="1744947" y="3439014"/>
                <a:ext cx="530889" cy="250878"/>
              </a:xfrm>
              <a:custGeom>
                <a:avLst/>
                <a:gdLst/>
                <a:ahLst/>
                <a:cxnLst/>
                <a:rect l="l" t="t" r="r" b="b"/>
                <a:pathLst>
                  <a:path w="12136" h="5735" extrusionOk="0">
                    <a:moveTo>
                      <a:pt x="1318" y="0"/>
                    </a:moveTo>
                    <a:cubicBezTo>
                      <a:pt x="805" y="445"/>
                      <a:pt x="377" y="942"/>
                      <a:pt x="1" y="1456"/>
                    </a:cubicBezTo>
                    <a:cubicBezTo>
                      <a:pt x="2260" y="1472"/>
                      <a:pt x="6026" y="2191"/>
                      <a:pt x="10784" y="5735"/>
                    </a:cubicBezTo>
                    <a:cubicBezTo>
                      <a:pt x="11246" y="5290"/>
                      <a:pt x="11691" y="4845"/>
                      <a:pt x="12136" y="4416"/>
                    </a:cubicBezTo>
                    <a:cubicBezTo>
                      <a:pt x="7395" y="822"/>
                      <a:pt x="3630" y="35"/>
                      <a:pt x="1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3"/>
              <p:cNvSpPr/>
              <p:nvPr/>
            </p:nvSpPr>
            <p:spPr>
              <a:xfrm>
                <a:off x="2190425" y="2318183"/>
                <a:ext cx="804208" cy="867857"/>
              </a:xfrm>
              <a:custGeom>
                <a:avLst/>
                <a:gdLst/>
                <a:ahLst/>
                <a:cxnLst/>
                <a:rect l="l" t="t" r="r" b="b"/>
                <a:pathLst>
                  <a:path w="18384" h="19839" extrusionOk="0">
                    <a:moveTo>
                      <a:pt x="6642" y="1"/>
                    </a:moveTo>
                    <a:lnTo>
                      <a:pt x="0" y="12820"/>
                    </a:lnTo>
                    <a:cubicBezTo>
                      <a:pt x="2465" y="17168"/>
                      <a:pt x="6231" y="18811"/>
                      <a:pt x="8832" y="19445"/>
                    </a:cubicBezTo>
                    <a:cubicBezTo>
                      <a:pt x="9277" y="19564"/>
                      <a:pt x="9688" y="19633"/>
                      <a:pt x="10048" y="19685"/>
                    </a:cubicBezTo>
                    <a:cubicBezTo>
                      <a:pt x="10912" y="19826"/>
                      <a:pt x="11519" y="19839"/>
                      <a:pt x="11702" y="19839"/>
                    </a:cubicBezTo>
                    <a:cubicBezTo>
                      <a:pt x="11740" y="19839"/>
                      <a:pt x="11760" y="19838"/>
                      <a:pt x="11760" y="19838"/>
                    </a:cubicBezTo>
                    <a:cubicBezTo>
                      <a:pt x="13061" y="18263"/>
                      <a:pt x="14138" y="16449"/>
                      <a:pt x="15012" y="14635"/>
                    </a:cubicBezTo>
                    <a:cubicBezTo>
                      <a:pt x="15268" y="14121"/>
                      <a:pt x="15508" y="13591"/>
                      <a:pt x="15713" y="13078"/>
                    </a:cubicBezTo>
                    <a:cubicBezTo>
                      <a:pt x="17664" y="8491"/>
                      <a:pt x="18383" y="4280"/>
                      <a:pt x="18383" y="4280"/>
                    </a:cubicBezTo>
                    <a:lnTo>
                      <a:pt x="16792" y="1849"/>
                    </a:lnTo>
                    <a:lnTo>
                      <a:pt x="6642" y="1"/>
                    </a:lnTo>
                    <a:close/>
                  </a:path>
                </a:pathLst>
              </a:cu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3"/>
              <p:cNvSpPr/>
              <p:nvPr/>
            </p:nvSpPr>
            <p:spPr>
              <a:xfrm>
                <a:off x="1678282" y="2075628"/>
                <a:ext cx="861120" cy="860464"/>
              </a:xfrm>
              <a:custGeom>
                <a:avLst/>
                <a:gdLst/>
                <a:ahLst/>
                <a:cxnLst/>
                <a:rect l="l" t="t" r="r" b="b"/>
                <a:pathLst>
                  <a:path w="19685" h="19670" extrusionOk="0">
                    <a:moveTo>
                      <a:pt x="8627" y="0"/>
                    </a:moveTo>
                    <a:lnTo>
                      <a:pt x="5872" y="3166"/>
                    </a:lnTo>
                    <a:lnTo>
                      <a:pt x="4845" y="4330"/>
                    </a:lnTo>
                    <a:lnTo>
                      <a:pt x="1" y="9876"/>
                    </a:lnTo>
                    <a:cubicBezTo>
                      <a:pt x="190" y="11416"/>
                      <a:pt x="514" y="12700"/>
                      <a:pt x="943" y="13778"/>
                    </a:cubicBezTo>
                    <a:cubicBezTo>
                      <a:pt x="1114" y="14172"/>
                      <a:pt x="1285" y="14549"/>
                      <a:pt x="1456" y="14874"/>
                    </a:cubicBezTo>
                    <a:cubicBezTo>
                      <a:pt x="3031" y="17835"/>
                      <a:pt x="5444" y="18981"/>
                      <a:pt x="7190" y="19410"/>
                    </a:cubicBezTo>
                    <a:cubicBezTo>
                      <a:pt x="8111" y="19640"/>
                      <a:pt x="8841" y="19669"/>
                      <a:pt x="9151" y="19669"/>
                    </a:cubicBezTo>
                    <a:cubicBezTo>
                      <a:pt x="9255" y="19669"/>
                      <a:pt x="9312" y="19666"/>
                      <a:pt x="9312" y="19666"/>
                    </a:cubicBezTo>
                    <a:cubicBezTo>
                      <a:pt x="13283" y="18468"/>
                      <a:pt x="19685" y="8593"/>
                      <a:pt x="19685" y="8593"/>
                    </a:cubicBezTo>
                    <a:lnTo>
                      <a:pt x="16416" y="4261"/>
                    </a:lnTo>
                    <a:lnTo>
                      <a:pt x="11400" y="1523"/>
                    </a:lnTo>
                    <a:lnTo>
                      <a:pt x="8627" y="0"/>
                    </a:lnTo>
                    <a:close/>
                  </a:path>
                </a:pathLst>
              </a:cu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3"/>
              <p:cNvSpPr/>
              <p:nvPr/>
            </p:nvSpPr>
            <p:spPr>
              <a:xfrm>
                <a:off x="1720232" y="2214075"/>
                <a:ext cx="258402" cy="512210"/>
              </a:xfrm>
              <a:custGeom>
                <a:avLst/>
                <a:gdLst/>
                <a:ahLst/>
                <a:cxnLst/>
                <a:rect l="l" t="t" r="r" b="b"/>
                <a:pathLst>
                  <a:path w="5907" h="11709" extrusionOk="0">
                    <a:moveTo>
                      <a:pt x="4913" y="1"/>
                    </a:moveTo>
                    <a:lnTo>
                      <a:pt x="3886" y="1165"/>
                    </a:lnTo>
                    <a:cubicBezTo>
                      <a:pt x="4366" y="4862"/>
                      <a:pt x="2876" y="8406"/>
                      <a:pt x="0" y="10613"/>
                    </a:cubicBezTo>
                    <a:cubicBezTo>
                      <a:pt x="155" y="11007"/>
                      <a:pt x="326" y="11384"/>
                      <a:pt x="497" y="11709"/>
                    </a:cubicBezTo>
                    <a:cubicBezTo>
                      <a:pt x="4126" y="9073"/>
                      <a:pt x="5906" y="4588"/>
                      <a:pt x="49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3"/>
              <p:cNvSpPr/>
              <p:nvPr/>
            </p:nvSpPr>
            <p:spPr>
              <a:xfrm>
                <a:off x="2576763" y="2890212"/>
                <a:ext cx="301053" cy="289067"/>
              </a:xfrm>
              <a:custGeom>
                <a:avLst/>
                <a:gdLst/>
                <a:ahLst/>
                <a:cxnLst/>
                <a:rect l="l" t="t" r="r" b="b"/>
                <a:pathLst>
                  <a:path w="6882" h="6608" extrusionOk="0">
                    <a:moveTo>
                      <a:pt x="6881" y="1"/>
                    </a:moveTo>
                    <a:cubicBezTo>
                      <a:pt x="3766" y="1062"/>
                      <a:pt x="1285" y="3304"/>
                      <a:pt x="0" y="6368"/>
                    </a:cubicBezTo>
                    <a:cubicBezTo>
                      <a:pt x="445" y="6487"/>
                      <a:pt x="856" y="6556"/>
                      <a:pt x="1216" y="6608"/>
                    </a:cubicBezTo>
                    <a:cubicBezTo>
                      <a:pt x="2226" y="4348"/>
                      <a:pt x="3971" y="2585"/>
                      <a:pt x="6180" y="1558"/>
                    </a:cubicBezTo>
                    <a:cubicBezTo>
                      <a:pt x="6436" y="1044"/>
                      <a:pt x="6676" y="514"/>
                      <a:pt x="68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3"/>
              <p:cNvSpPr/>
              <p:nvPr/>
            </p:nvSpPr>
            <p:spPr>
              <a:xfrm>
                <a:off x="786582" y="1406970"/>
                <a:ext cx="1176347" cy="408097"/>
              </a:xfrm>
              <a:custGeom>
                <a:avLst/>
                <a:gdLst/>
                <a:ahLst/>
                <a:cxnLst/>
                <a:rect l="l" t="t" r="r" b="b"/>
                <a:pathLst>
                  <a:path w="26891" h="9329" extrusionOk="0">
                    <a:moveTo>
                      <a:pt x="23843" y="1"/>
                    </a:moveTo>
                    <a:lnTo>
                      <a:pt x="20198" y="1182"/>
                    </a:lnTo>
                    <a:cubicBezTo>
                      <a:pt x="19633" y="1370"/>
                      <a:pt x="19051" y="1490"/>
                      <a:pt x="18469" y="1525"/>
                    </a:cubicBezTo>
                    <a:lnTo>
                      <a:pt x="2192" y="2671"/>
                    </a:lnTo>
                    <a:cubicBezTo>
                      <a:pt x="1062" y="2910"/>
                      <a:pt x="275" y="3921"/>
                      <a:pt x="309" y="5067"/>
                    </a:cubicBezTo>
                    <a:lnTo>
                      <a:pt x="1" y="8182"/>
                    </a:lnTo>
                    <a:cubicBezTo>
                      <a:pt x="1" y="8182"/>
                      <a:pt x="1402" y="9049"/>
                      <a:pt x="2882" y="9049"/>
                    </a:cubicBezTo>
                    <a:cubicBezTo>
                      <a:pt x="3523" y="9049"/>
                      <a:pt x="4178" y="8887"/>
                      <a:pt x="4741" y="8422"/>
                    </a:cubicBezTo>
                    <a:lnTo>
                      <a:pt x="16586" y="9295"/>
                    </a:lnTo>
                    <a:cubicBezTo>
                      <a:pt x="16987" y="9317"/>
                      <a:pt x="17387" y="9328"/>
                      <a:pt x="17787" y="9328"/>
                    </a:cubicBezTo>
                    <a:cubicBezTo>
                      <a:pt x="19884" y="9328"/>
                      <a:pt x="21968" y="9028"/>
                      <a:pt x="23980" y="8440"/>
                    </a:cubicBezTo>
                    <a:lnTo>
                      <a:pt x="26890" y="7566"/>
                    </a:lnTo>
                    <a:lnTo>
                      <a:pt x="23843" y="1"/>
                    </a:lnTo>
                    <a:close/>
                  </a:path>
                </a:pathLst>
              </a:custGeom>
              <a:solidFill>
                <a:srgbClr val="FFAB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3"/>
              <p:cNvSpPr/>
              <p:nvPr/>
            </p:nvSpPr>
            <p:spPr>
              <a:xfrm>
                <a:off x="762655" y="1524945"/>
                <a:ext cx="200702" cy="82853"/>
              </a:xfrm>
              <a:custGeom>
                <a:avLst/>
                <a:gdLst/>
                <a:ahLst/>
                <a:cxnLst/>
                <a:rect l="l" t="t" r="r" b="b"/>
                <a:pathLst>
                  <a:path w="4588" h="1894" extrusionOk="0">
                    <a:moveTo>
                      <a:pt x="1044" y="0"/>
                    </a:moveTo>
                    <a:cubicBezTo>
                      <a:pt x="898" y="0"/>
                      <a:pt x="754" y="16"/>
                      <a:pt x="616" y="60"/>
                    </a:cubicBezTo>
                    <a:cubicBezTo>
                      <a:pt x="290" y="179"/>
                      <a:pt x="0" y="453"/>
                      <a:pt x="0" y="813"/>
                    </a:cubicBezTo>
                    <a:cubicBezTo>
                      <a:pt x="0" y="1087"/>
                      <a:pt x="188" y="1343"/>
                      <a:pt x="427" y="1498"/>
                    </a:cubicBezTo>
                    <a:cubicBezTo>
                      <a:pt x="667" y="1635"/>
                      <a:pt x="959" y="1703"/>
                      <a:pt x="1233" y="1737"/>
                    </a:cubicBezTo>
                    <a:cubicBezTo>
                      <a:pt x="1857" y="1839"/>
                      <a:pt x="2491" y="1894"/>
                      <a:pt x="3121" y="1894"/>
                    </a:cubicBezTo>
                    <a:cubicBezTo>
                      <a:pt x="3337" y="1894"/>
                      <a:pt x="3552" y="1887"/>
                      <a:pt x="3766" y="1874"/>
                    </a:cubicBezTo>
                    <a:cubicBezTo>
                      <a:pt x="3937" y="1874"/>
                      <a:pt x="4125" y="1857"/>
                      <a:pt x="4279" y="1772"/>
                    </a:cubicBezTo>
                    <a:cubicBezTo>
                      <a:pt x="4450" y="1703"/>
                      <a:pt x="4570" y="1548"/>
                      <a:pt x="4587" y="1361"/>
                    </a:cubicBezTo>
                    <a:cubicBezTo>
                      <a:pt x="4587" y="1087"/>
                      <a:pt x="4296" y="898"/>
                      <a:pt x="4040" y="795"/>
                    </a:cubicBezTo>
                    <a:cubicBezTo>
                      <a:pt x="3269" y="453"/>
                      <a:pt x="2465" y="213"/>
                      <a:pt x="1643" y="60"/>
                    </a:cubicBezTo>
                    <a:cubicBezTo>
                      <a:pt x="1446" y="30"/>
                      <a:pt x="1243" y="0"/>
                      <a:pt x="1044" y="0"/>
                    </a:cubicBezTo>
                    <a:close/>
                  </a:path>
                </a:pathLst>
              </a:custGeom>
              <a:solidFill>
                <a:srgbClr val="FFAB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3"/>
              <p:cNvSpPr/>
              <p:nvPr/>
            </p:nvSpPr>
            <p:spPr>
              <a:xfrm>
                <a:off x="741658" y="1584611"/>
                <a:ext cx="201446" cy="83072"/>
              </a:xfrm>
              <a:custGeom>
                <a:avLst/>
                <a:gdLst/>
                <a:ahLst/>
                <a:cxnLst/>
                <a:rect l="l" t="t" r="r" b="b"/>
                <a:pathLst>
                  <a:path w="4605" h="1899" extrusionOk="0">
                    <a:moveTo>
                      <a:pt x="1090" y="0"/>
                    </a:moveTo>
                    <a:cubicBezTo>
                      <a:pt x="934" y="0"/>
                      <a:pt x="781" y="19"/>
                      <a:pt x="634" y="65"/>
                    </a:cubicBezTo>
                    <a:cubicBezTo>
                      <a:pt x="309" y="168"/>
                      <a:pt x="17" y="458"/>
                      <a:pt x="17" y="801"/>
                    </a:cubicBezTo>
                    <a:cubicBezTo>
                      <a:pt x="1" y="1092"/>
                      <a:pt x="206" y="1332"/>
                      <a:pt x="446" y="1485"/>
                    </a:cubicBezTo>
                    <a:cubicBezTo>
                      <a:pt x="686" y="1640"/>
                      <a:pt x="959" y="1691"/>
                      <a:pt x="1233" y="1743"/>
                    </a:cubicBezTo>
                    <a:cubicBezTo>
                      <a:pt x="1858" y="1845"/>
                      <a:pt x="2492" y="1899"/>
                      <a:pt x="3129" y="1899"/>
                    </a:cubicBezTo>
                    <a:cubicBezTo>
                      <a:pt x="3347" y="1899"/>
                      <a:pt x="3565" y="1893"/>
                      <a:pt x="3783" y="1880"/>
                    </a:cubicBezTo>
                    <a:cubicBezTo>
                      <a:pt x="3954" y="1862"/>
                      <a:pt x="4143" y="1845"/>
                      <a:pt x="4296" y="1777"/>
                    </a:cubicBezTo>
                    <a:cubicBezTo>
                      <a:pt x="4451" y="1691"/>
                      <a:pt x="4588" y="1537"/>
                      <a:pt x="4588" y="1366"/>
                    </a:cubicBezTo>
                    <a:cubicBezTo>
                      <a:pt x="4605" y="1092"/>
                      <a:pt x="4314" y="903"/>
                      <a:pt x="4057" y="784"/>
                    </a:cubicBezTo>
                    <a:cubicBezTo>
                      <a:pt x="3287" y="458"/>
                      <a:pt x="2482" y="202"/>
                      <a:pt x="1661" y="65"/>
                    </a:cubicBezTo>
                    <a:cubicBezTo>
                      <a:pt x="1473" y="28"/>
                      <a:pt x="1280" y="0"/>
                      <a:pt x="1090" y="0"/>
                    </a:cubicBezTo>
                    <a:close/>
                  </a:path>
                </a:pathLst>
              </a:custGeom>
              <a:solidFill>
                <a:srgbClr val="FFAB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3"/>
              <p:cNvSpPr/>
              <p:nvPr/>
            </p:nvSpPr>
            <p:spPr>
              <a:xfrm>
                <a:off x="741658" y="1643970"/>
                <a:ext cx="201446" cy="82853"/>
              </a:xfrm>
              <a:custGeom>
                <a:avLst/>
                <a:gdLst/>
                <a:ahLst/>
                <a:cxnLst/>
                <a:rect l="l" t="t" r="r" b="b"/>
                <a:pathLst>
                  <a:path w="4605" h="1894" extrusionOk="0">
                    <a:moveTo>
                      <a:pt x="1059" y="1"/>
                    </a:moveTo>
                    <a:cubicBezTo>
                      <a:pt x="914" y="1"/>
                      <a:pt x="771" y="17"/>
                      <a:pt x="634" y="60"/>
                    </a:cubicBezTo>
                    <a:cubicBezTo>
                      <a:pt x="309" y="180"/>
                      <a:pt x="17" y="471"/>
                      <a:pt x="17" y="813"/>
                    </a:cubicBezTo>
                    <a:cubicBezTo>
                      <a:pt x="1" y="1087"/>
                      <a:pt x="206" y="1344"/>
                      <a:pt x="446" y="1498"/>
                    </a:cubicBezTo>
                    <a:cubicBezTo>
                      <a:pt x="686" y="1634"/>
                      <a:pt x="959" y="1703"/>
                      <a:pt x="1233" y="1737"/>
                    </a:cubicBezTo>
                    <a:cubicBezTo>
                      <a:pt x="1857" y="1839"/>
                      <a:pt x="2490" y="1894"/>
                      <a:pt x="3126" y="1894"/>
                    </a:cubicBezTo>
                    <a:cubicBezTo>
                      <a:pt x="3345" y="1894"/>
                      <a:pt x="3564" y="1887"/>
                      <a:pt x="3783" y="1874"/>
                    </a:cubicBezTo>
                    <a:cubicBezTo>
                      <a:pt x="3954" y="1874"/>
                      <a:pt x="4143" y="1858"/>
                      <a:pt x="4296" y="1771"/>
                    </a:cubicBezTo>
                    <a:cubicBezTo>
                      <a:pt x="4451" y="1703"/>
                      <a:pt x="4588" y="1550"/>
                      <a:pt x="4588" y="1361"/>
                    </a:cubicBezTo>
                    <a:cubicBezTo>
                      <a:pt x="4605" y="1087"/>
                      <a:pt x="4314" y="899"/>
                      <a:pt x="4057" y="796"/>
                    </a:cubicBezTo>
                    <a:cubicBezTo>
                      <a:pt x="3287" y="454"/>
                      <a:pt x="2482" y="215"/>
                      <a:pt x="1661" y="60"/>
                    </a:cubicBezTo>
                    <a:cubicBezTo>
                      <a:pt x="1462" y="30"/>
                      <a:pt x="1259" y="1"/>
                      <a:pt x="1059" y="1"/>
                    </a:cubicBezTo>
                    <a:close/>
                  </a:path>
                </a:pathLst>
              </a:custGeom>
              <a:solidFill>
                <a:srgbClr val="FFAB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3"/>
              <p:cNvSpPr/>
              <p:nvPr/>
            </p:nvSpPr>
            <p:spPr>
              <a:xfrm>
                <a:off x="741658" y="1703636"/>
                <a:ext cx="201446" cy="83115"/>
              </a:xfrm>
              <a:custGeom>
                <a:avLst/>
                <a:gdLst/>
                <a:ahLst/>
                <a:cxnLst/>
                <a:rect l="l" t="t" r="r" b="b"/>
                <a:pathLst>
                  <a:path w="4605" h="1900" extrusionOk="0">
                    <a:moveTo>
                      <a:pt x="1090" y="0"/>
                    </a:moveTo>
                    <a:cubicBezTo>
                      <a:pt x="934" y="0"/>
                      <a:pt x="781" y="19"/>
                      <a:pt x="634" y="65"/>
                    </a:cubicBezTo>
                    <a:cubicBezTo>
                      <a:pt x="309" y="168"/>
                      <a:pt x="17" y="459"/>
                      <a:pt x="17" y="802"/>
                    </a:cubicBezTo>
                    <a:cubicBezTo>
                      <a:pt x="1" y="1092"/>
                      <a:pt x="206" y="1350"/>
                      <a:pt x="446" y="1486"/>
                    </a:cubicBezTo>
                    <a:cubicBezTo>
                      <a:pt x="686" y="1640"/>
                      <a:pt x="959" y="1692"/>
                      <a:pt x="1233" y="1742"/>
                    </a:cubicBezTo>
                    <a:cubicBezTo>
                      <a:pt x="1857" y="1844"/>
                      <a:pt x="2490" y="1899"/>
                      <a:pt x="3126" y="1899"/>
                    </a:cubicBezTo>
                    <a:cubicBezTo>
                      <a:pt x="3345" y="1899"/>
                      <a:pt x="3564" y="1893"/>
                      <a:pt x="3783" y="1879"/>
                    </a:cubicBezTo>
                    <a:cubicBezTo>
                      <a:pt x="3954" y="1863"/>
                      <a:pt x="4143" y="1845"/>
                      <a:pt x="4296" y="1777"/>
                    </a:cubicBezTo>
                    <a:cubicBezTo>
                      <a:pt x="4451" y="1692"/>
                      <a:pt x="4588" y="1537"/>
                      <a:pt x="4588" y="1366"/>
                    </a:cubicBezTo>
                    <a:cubicBezTo>
                      <a:pt x="4605" y="1092"/>
                      <a:pt x="4314" y="904"/>
                      <a:pt x="4057" y="784"/>
                    </a:cubicBezTo>
                    <a:cubicBezTo>
                      <a:pt x="3287" y="459"/>
                      <a:pt x="2482" y="202"/>
                      <a:pt x="1661" y="65"/>
                    </a:cubicBezTo>
                    <a:cubicBezTo>
                      <a:pt x="1473" y="28"/>
                      <a:pt x="1280" y="0"/>
                      <a:pt x="1090" y="0"/>
                    </a:cubicBezTo>
                    <a:close/>
                  </a:path>
                </a:pathLst>
              </a:custGeom>
              <a:solidFill>
                <a:srgbClr val="FFAB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3"/>
              <p:cNvSpPr/>
              <p:nvPr/>
            </p:nvSpPr>
            <p:spPr>
              <a:xfrm>
                <a:off x="812784" y="1487151"/>
                <a:ext cx="202189" cy="144577"/>
              </a:xfrm>
              <a:custGeom>
                <a:avLst/>
                <a:gdLst/>
                <a:ahLst/>
                <a:cxnLst/>
                <a:rect l="l" t="t" r="r" b="b"/>
                <a:pathLst>
                  <a:path w="4622" h="3305" extrusionOk="0">
                    <a:moveTo>
                      <a:pt x="3086" y="1"/>
                    </a:moveTo>
                    <a:cubicBezTo>
                      <a:pt x="2649" y="1"/>
                      <a:pt x="2175" y="95"/>
                      <a:pt x="1643" y="239"/>
                    </a:cubicBezTo>
                    <a:cubicBezTo>
                      <a:pt x="788" y="530"/>
                      <a:pt x="0" y="2636"/>
                      <a:pt x="600" y="3200"/>
                    </a:cubicBezTo>
                    <a:cubicBezTo>
                      <a:pt x="680" y="3273"/>
                      <a:pt x="766" y="3305"/>
                      <a:pt x="855" y="3305"/>
                    </a:cubicBezTo>
                    <a:cubicBezTo>
                      <a:pt x="1457" y="3305"/>
                      <a:pt x="2209" y="1865"/>
                      <a:pt x="2209" y="1865"/>
                    </a:cubicBezTo>
                    <a:cubicBezTo>
                      <a:pt x="2520" y="1972"/>
                      <a:pt x="2959" y="2100"/>
                      <a:pt x="3349" y="2100"/>
                    </a:cubicBezTo>
                    <a:cubicBezTo>
                      <a:pt x="3581" y="2100"/>
                      <a:pt x="3795" y="2055"/>
                      <a:pt x="3955" y="1933"/>
                    </a:cubicBezTo>
                    <a:cubicBezTo>
                      <a:pt x="4382" y="1609"/>
                      <a:pt x="4622" y="1061"/>
                      <a:pt x="4587" y="530"/>
                    </a:cubicBezTo>
                    <a:cubicBezTo>
                      <a:pt x="4121" y="149"/>
                      <a:pt x="3633" y="1"/>
                      <a:pt x="3086" y="1"/>
                    </a:cubicBezTo>
                    <a:close/>
                  </a:path>
                </a:pathLst>
              </a:custGeom>
              <a:solidFill>
                <a:srgbClr val="FFAB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3"/>
              <p:cNvSpPr/>
              <p:nvPr/>
            </p:nvSpPr>
            <p:spPr>
              <a:xfrm>
                <a:off x="4524944" y="631885"/>
                <a:ext cx="239635" cy="87096"/>
              </a:xfrm>
              <a:custGeom>
                <a:avLst/>
                <a:gdLst/>
                <a:ahLst/>
                <a:cxnLst/>
                <a:rect l="l" t="t" r="r" b="b"/>
                <a:pathLst>
                  <a:path w="5478" h="1991" extrusionOk="0">
                    <a:moveTo>
                      <a:pt x="4262" y="0"/>
                    </a:moveTo>
                    <a:cubicBezTo>
                      <a:pt x="2893" y="0"/>
                      <a:pt x="326" y="774"/>
                      <a:pt x="326" y="774"/>
                    </a:cubicBezTo>
                    <a:lnTo>
                      <a:pt x="0" y="1151"/>
                    </a:lnTo>
                    <a:lnTo>
                      <a:pt x="308" y="1990"/>
                    </a:lnTo>
                    <a:cubicBezTo>
                      <a:pt x="308" y="1990"/>
                      <a:pt x="1472" y="1853"/>
                      <a:pt x="1524" y="1853"/>
                    </a:cubicBezTo>
                    <a:cubicBezTo>
                      <a:pt x="1593" y="1853"/>
                      <a:pt x="5477" y="998"/>
                      <a:pt x="5067" y="244"/>
                    </a:cubicBezTo>
                    <a:cubicBezTo>
                      <a:pt x="4969" y="68"/>
                      <a:pt x="4668" y="0"/>
                      <a:pt x="4262" y="0"/>
                    </a:cubicBezTo>
                    <a:close/>
                  </a:path>
                </a:pathLst>
              </a:custGeom>
              <a:solidFill>
                <a:srgbClr val="FFAB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3"/>
              <p:cNvSpPr/>
              <p:nvPr/>
            </p:nvSpPr>
            <p:spPr>
              <a:xfrm>
                <a:off x="4531680" y="665743"/>
                <a:ext cx="253152" cy="94402"/>
              </a:xfrm>
              <a:custGeom>
                <a:avLst/>
                <a:gdLst/>
                <a:ahLst/>
                <a:cxnLst/>
                <a:rect l="l" t="t" r="r" b="b"/>
                <a:pathLst>
                  <a:path w="5787" h="2158" extrusionOk="0">
                    <a:moveTo>
                      <a:pt x="3064" y="0"/>
                    </a:moveTo>
                    <a:cubicBezTo>
                      <a:pt x="2158" y="0"/>
                      <a:pt x="1" y="703"/>
                      <a:pt x="1" y="703"/>
                    </a:cubicBezTo>
                    <a:lnTo>
                      <a:pt x="446" y="2157"/>
                    </a:lnTo>
                    <a:lnTo>
                      <a:pt x="994" y="2141"/>
                    </a:lnTo>
                    <a:lnTo>
                      <a:pt x="2722" y="1387"/>
                    </a:lnTo>
                    <a:cubicBezTo>
                      <a:pt x="2722" y="1387"/>
                      <a:pt x="4454" y="1880"/>
                      <a:pt x="5263" y="1880"/>
                    </a:cubicBezTo>
                    <a:cubicBezTo>
                      <a:pt x="5487" y="1880"/>
                      <a:pt x="5640" y="1843"/>
                      <a:pt x="5666" y="1746"/>
                    </a:cubicBezTo>
                    <a:cubicBezTo>
                      <a:pt x="5786" y="1301"/>
                      <a:pt x="3988" y="0"/>
                      <a:pt x="3064" y="0"/>
                    </a:cubicBezTo>
                    <a:close/>
                  </a:path>
                </a:pathLst>
              </a:custGeom>
              <a:solidFill>
                <a:srgbClr val="FFAB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3"/>
              <p:cNvSpPr/>
              <p:nvPr/>
            </p:nvSpPr>
            <p:spPr>
              <a:xfrm>
                <a:off x="4557882" y="734157"/>
                <a:ext cx="235917" cy="90683"/>
              </a:xfrm>
              <a:custGeom>
                <a:avLst/>
                <a:gdLst/>
                <a:ahLst/>
                <a:cxnLst/>
                <a:rect l="l" t="t" r="r" b="b"/>
                <a:pathLst>
                  <a:path w="5393" h="2073" extrusionOk="0">
                    <a:moveTo>
                      <a:pt x="2542" y="1"/>
                    </a:moveTo>
                    <a:cubicBezTo>
                      <a:pt x="1579" y="1"/>
                      <a:pt x="0" y="388"/>
                      <a:pt x="0" y="388"/>
                    </a:cubicBezTo>
                    <a:lnTo>
                      <a:pt x="0" y="1928"/>
                    </a:lnTo>
                    <a:lnTo>
                      <a:pt x="548" y="1962"/>
                    </a:lnTo>
                    <a:lnTo>
                      <a:pt x="2346" y="1364"/>
                    </a:lnTo>
                    <a:cubicBezTo>
                      <a:pt x="2346" y="1364"/>
                      <a:pt x="4206" y="2073"/>
                      <a:pt x="4946" y="2073"/>
                    </a:cubicBezTo>
                    <a:cubicBezTo>
                      <a:pt x="5104" y="2073"/>
                      <a:pt x="5211" y="2041"/>
                      <a:pt x="5238" y="1962"/>
                    </a:cubicBezTo>
                    <a:cubicBezTo>
                      <a:pt x="5393" y="1535"/>
                      <a:pt x="3715" y="97"/>
                      <a:pt x="2791" y="11"/>
                    </a:cubicBezTo>
                    <a:cubicBezTo>
                      <a:pt x="2714" y="4"/>
                      <a:pt x="2631" y="1"/>
                      <a:pt x="2542" y="1"/>
                    </a:cubicBezTo>
                    <a:close/>
                  </a:path>
                </a:pathLst>
              </a:custGeom>
              <a:solidFill>
                <a:srgbClr val="FFAB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3"/>
              <p:cNvSpPr/>
              <p:nvPr/>
            </p:nvSpPr>
            <p:spPr>
              <a:xfrm>
                <a:off x="4561644" y="803796"/>
                <a:ext cx="235873" cy="90421"/>
              </a:xfrm>
              <a:custGeom>
                <a:avLst/>
                <a:gdLst/>
                <a:ahLst/>
                <a:cxnLst/>
                <a:rect l="l" t="t" r="r" b="b"/>
                <a:pathLst>
                  <a:path w="5392" h="2067" extrusionOk="0">
                    <a:moveTo>
                      <a:pt x="2539" y="1"/>
                    </a:moveTo>
                    <a:cubicBezTo>
                      <a:pt x="1576" y="1"/>
                      <a:pt x="1" y="388"/>
                      <a:pt x="1" y="388"/>
                    </a:cubicBezTo>
                    <a:lnTo>
                      <a:pt x="1" y="1929"/>
                    </a:lnTo>
                    <a:lnTo>
                      <a:pt x="548" y="1963"/>
                    </a:lnTo>
                    <a:lnTo>
                      <a:pt x="2345" y="1363"/>
                    </a:lnTo>
                    <a:cubicBezTo>
                      <a:pt x="2345" y="1363"/>
                      <a:pt x="4222" y="2067"/>
                      <a:pt x="4956" y="2067"/>
                    </a:cubicBezTo>
                    <a:cubicBezTo>
                      <a:pt x="5108" y="2067"/>
                      <a:pt x="5212" y="2036"/>
                      <a:pt x="5238" y="1963"/>
                    </a:cubicBezTo>
                    <a:cubicBezTo>
                      <a:pt x="5392" y="1534"/>
                      <a:pt x="3714" y="80"/>
                      <a:pt x="2790" y="12"/>
                    </a:cubicBezTo>
                    <a:cubicBezTo>
                      <a:pt x="2713" y="4"/>
                      <a:pt x="2628" y="1"/>
                      <a:pt x="2539" y="1"/>
                    </a:cubicBezTo>
                    <a:close/>
                  </a:path>
                </a:pathLst>
              </a:custGeom>
              <a:solidFill>
                <a:srgbClr val="FFAB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3"/>
              <p:cNvSpPr/>
              <p:nvPr/>
            </p:nvSpPr>
            <p:spPr>
              <a:xfrm>
                <a:off x="3527648" y="665743"/>
                <a:ext cx="1100712" cy="651451"/>
              </a:xfrm>
              <a:custGeom>
                <a:avLst/>
                <a:gdLst/>
                <a:ahLst/>
                <a:cxnLst/>
                <a:rect l="l" t="t" r="r" b="b"/>
                <a:pathLst>
                  <a:path w="25162" h="14892" extrusionOk="0">
                    <a:moveTo>
                      <a:pt x="23125" y="0"/>
                    </a:moveTo>
                    <a:cubicBezTo>
                      <a:pt x="23125" y="0"/>
                      <a:pt x="17596" y="2602"/>
                      <a:pt x="16535" y="3013"/>
                    </a:cubicBezTo>
                    <a:cubicBezTo>
                      <a:pt x="15491" y="3424"/>
                      <a:pt x="1148" y="7155"/>
                      <a:pt x="1148" y="7155"/>
                    </a:cubicBezTo>
                    <a:lnTo>
                      <a:pt x="0" y="8816"/>
                    </a:lnTo>
                    <a:lnTo>
                      <a:pt x="1233" y="14892"/>
                    </a:lnTo>
                    <a:cubicBezTo>
                      <a:pt x="1233" y="14892"/>
                      <a:pt x="11982" y="12358"/>
                      <a:pt x="15080" y="10459"/>
                    </a:cubicBezTo>
                    <a:cubicBezTo>
                      <a:pt x="18161" y="8542"/>
                      <a:pt x="21498" y="6196"/>
                      <a:pt x="22406" y="5940"/>
                    </a:cubicBezTo>
                    <a:cubicBezTo>
                      <a:pt x="22406" y="5940"/>
                      <a:pt x="24076" y="7565"/>
                      <a:pt x="24651" y="7565"/>
                    </a:cubicBezTo>
                    <a:cubicBezTo>
                      <a:pt x="24698" y="7565"/>
                      <a:pt x="24737" y="7555"/>
                      <a:pt x="24768" y="7532"/>
                    </a:cubicBezTo>
                    <a:cubicBezTo>
                      <a:pt x="25161" y="7241"/>
                      <a:pt x="24186" y="5119"/>
                      <a:pt x="24186" y="5119"/>
                    </a:cubicBezTo>
                    <a:lnTo>
                      <a:pt x="23125" y="0"/>
                    </a:lnTo>
                    <a:close/>
                  </a:path>
                </a:pathLst>
              </a:custGeom>
              <a:solidFill>
                <a:srgbClr val="FFAB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3"/>
              <p:cNvSpPr/>
              <p:nvPr/>
            </p:nvSpPr>
            <p:spPr>
              <a:xfrm>
                <a:off x="1792889" y="975444"/>
                <a:ext cx="1883922" cy="1556972"/>
              </a:xfrm>
              <a:custGeom>
                <a:avLst/>
                <a:gdLst/>
                <a:ahLst/>
                <a:cxnLst/>
                <a:rect l="l" t="t" r="r" b="b"/>
                <a:pathLst>
                  <a:path w="43066" h="35592" extrusionOk="0">
                    <a:moveTo>
                      <a:pt x="38354" y="1"/>
                    </a:moveTo>
                    <a:cubicBezTo>
                      <a:pt x="38100" y="1"/>
                      <a:pt x="37844" y="3"/>
                      <a:pt x="37588" y="7"/>
                    </a:cubicBezTo>
                    <a:cubicBezTo>
                      <a:pt x="32693" y="59"/>
                      <a:pt x="27660" y="931"/>
                      <a:pt x="24614" y="1547"/>
                    </a:cubicBezTo>
                    <a:cubicBezTo>
                      <a:pt x="22868" y="1907"/>
                      <a:pt x="21772" y="2197"/>
                      <a:pt x="21772" y="2197"/>
                    </a:cubicBezTo>
                    <a:lnTo>
                      <a:pt x="19239" y="2985"/>
                    </a:lnTo>
                    <a:cubicBezTo>
                      <a:pt x="18502" y="3003"/>
                      <a:pt x="17783" y="3037"/>
                      <a:pt x="17065" y="3105"/>
                    </a:cubicBezTo>
                    <a:cubicBezTo>
                      <a:pt x="10921" y="3687"/>
                      <a:pt x="5580" y="6100"/>
                      <a:pt x="2584" y="7743"/>
                    </a:cubicBezTo>
                    <a:cubicBezTo>
                      <a:pt x="2568" y="7761"/>
                      <a:pt x="2534" y="7777"/>
                      <a:pt x="2516" y="7795"/>
                    </a:cubicBezTo>
                    <a:cubicBezTo>
                      <a:pt x="1541" y="8325"/>
                      <a:pt x="822" y="8770"/>
                      <a:pt x="411" y="9044"/>
                    </a:cubicBezTo>
                    <a:lnTo>
                      <a:pt x="0" y="9301"/>
                    </a:lnTo>
                    <a:cubicBezTo>
                      <a:pt x="17" y="9609"/>
                      <a:pt x="35" y="9918"/>
                      <a:pt x="69" y="10226"/>
                    </a:cubicBezTo>
                    <a:cubicBezTo>
                      <a:pt x="599" y="15566"/>
                      <a:pt x="3200" y="19332"/>
                      <a:pt x="3200" y="19332"/>
                    </a:cubicBezTo>
                    <a:lnTo>
                      <a:pt x="5854" y="18389"/>
                    </a:lnTo>
                    <a:lnTo>
                      <a:pt x="5871" y="18389"/>
                    </a:lnTo>
                    <a:lnTo>
                      <a:pt x="11023" y="16541"/>
                    </a:lnTo>
                    <a:lnTo>
                      <a:pt x="6007" y="25151"/>
                    </a:lnTo>
                    <a:cubicBezTo>
                      <a:pt x="6007" y="25151"/>
                      <a:pt x="5802" y="27958"/>
                      <a:pt x="11023" y="32665"/>
                    </a:cubicBezTo>
                    <a:cubicBezTo>
                      <a:pt x="13605" y="35002"/>
                      <a:pt x="17658" y="35592"/>
                      <a:pt x="21094" y="35592"/>
                    </a:cubicBezTo>
                    <a:cubicBezTo>
                      <a:pt x="24604" y="35592"/>
                      <a:pt x="27471" y="34976"/>
                      <a:pt x="27471" y="34976"/>
                    </a:cubicBezTo>
                    <a:cubicBezTo>
                      <a:pt x="27711" y="34684"/>
                      <a:pt x="27951" y="34360"/>
                      <a:pt x="28190" y="34034"/>
                    </a:cubicBezTo>
                    <a:cubicBezTo>
                      <a:pt x="33257" y="26760"/>
                      <a:pt x="32983" y="13615"/>
                      <a:pt x="32983" y="13615"/>
                    </a:cubicBezTo>
                    <a:lnTo>
                      <a:pt x="40069" y="11474"/>
                    </a:lnTo>
                    <a:lnTo>
                      <a:pt x="42568" y="10721"/>
                    </a:lnTo>
                    <a:cubicBezTo>
                      <a:pt x="43065" y="5296"/>
                      <a:pt x="40806" y="75"/>
                      <a:pt x="40806" y="75"/>
                    </a:cubicBezTo>
                    <a:cubicBezTo>
                      <a:pt x="40005" y="23"/>
                      <a:pt x="39186" y="1"/>
                      <a:pt x="38354" y="1"/>
                    </a:cubicBezTo>
                    <a:close/>
                  </a:path>
                </a:pathLst>
              </a:cu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3"/>
              <p:cNvSpPr/>
              <p:nvPr/>
            </p:nvSpPr>
            <p:spPr>
              <a:xfrm>
                <a:off x="1847524" y="1150198"/>
                <a:ext cx="754776" cy="267326"/>
              </a:xfrm>
              <a:custGeom>
                <a:avLst/>
                <a:gdLst/>
                <a:ahLst/>
                <a:cxnLst/>
                <a:rect l="l" t="t" r="r" b="b"/>
                <a:pathLst>
                  <a:path w="17254" h="6111" extrusionOk="0">
                    <a:moveTo>
                      <a:pt x="16860" y="0"/>
                    </a:moveTo>
                    <a:cubicBezTo>
                      <a:pt x="16671" y="0"/>
                      <a:pt x="12255" y="51"/>
                      <a:pt x="7926" y="1797"/>
                    </a:cubicBezTo>
                    <a:cubicBezTo>
                      <a:pt x="3647" y="3526"/>
                      <a:pt x="292" y="5341"/>
                      <a:pt x="258" y="5357"/>
                    </a:cubicBezTo>
                    <a:cubicBezTo>
                      <a:pt x="69" y="5460"/>
                      <a:pt x="0" y="5717"/>
                      <a:pt x="103" y="5905"/>
                    </a:cubicBezTo>
                    <a:cubicBezTo>
                      <a:pt x="171" y="6042"/>
                      <a:pt x="308" y="6110"/>
                      <a:pt x="445" y="6110"/>
                    </a:cubicBezTo>
                    <a:cubicBezTo>
                      <a:pt x="514" y="6110"/>
                      <a:pt x="582" y="6094"/>
                      <a:pt x="651" y="6060"/>
                    </a:cubicBezTo>
                    <a:cubicBezTo>
                      <a:pt x="685" y="6042"/>
                      <a:pt x="3989" y="4245"/>
                      <a:pt x="8216" y="2550"/>
                    </a:cubicBezTo>
                    <a:cubicBezTo>
                      <a:pt x="12410" y="856"/>
                      <a:pt x="16826" y="804"/>
                      <a:pt x="16860" y="804"/>
                    </a:cubicBezTo>
                    <a:cubicBezTo>
                      <a:pt x="17082" y="804"/>
                      <a:pt x="17253" y="617"/>
                      <a:pt x="17253" y="393"/>
                    </a:cubicBezTo>
                    <a:cubicBezTo>
                      <a:pt x="17253" y="171"/>
                      <a:pt x="17082" y="0"/>
                      <a:pt x="168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3"/>
              <p:cNvSpPr/>
              <p:nvPr/>
            </p:nvSpPr>
            <p:spPr>
              <a:xfrm>
                <a:off x="2783405" y="1013151"/>
                <a:ext cx="733822" cy="110150"/>
              </a:xfrm>
              <a:custGeom>
                <a:avLst/>
                <a:gdLst/>
                <a:ahLst/>
                <a:cxnLst/>
                <a:rect l="l" t="t" r="r" b="b"/>
                <a:pathLst>
                  <a:path w="16775" h="2518" extrusionOk="0">
                    <a:moveTo>
                      <a:pt x="14786" y="1"/>
                    </a:moveTo>
                    <a:cubicBezTo>
                      <a:pt x="9577" y="1"/>
                      <a:pt x="775" y="1652"/>
                      <a:pt x="361" y="1730"/>
                    </a:cubicBezTo>
                    <a:cubicBezTo>
                      <a:pt x="137" y="1764"/>
                      <a:pt x="1" y="1986"/>
                      <a:pt x="35" y="2191"/>
                    </a:cubicBezTo>
                    <a:cubicBezTo>
                      <a:pt x="69" y="2397"/>
                      <a:pt x="240" y="2517"/>
                      <a:pt x="429" y="2517"/>
                    </a:cubicBezTo>
                    <a:lnTo>
                      <a:pt x="498" y="2517"/>
                    </a:lnTo>
                    <a:cubicBezTo>
                      <a:pt x="605" y="2501"/>
                      <a:pt x="9675" y="794"/>
                      <a:pt x="14819" y="794"/>
                    </a:cubicBezTo>
                    <a:cubicBezTo>
                      <a:pt x="15366" y="794"/>
                      <a:pt x="15870" y="813"/>
                      <a:pt x="16313" y="856"/>
                    </a:cubicBezTo>
                    <a:cubicBezTo>
                      <a:pt x="16332" y="859"/>
                      <a:pt x="16351" y="861"/>
                      <a:pt x="16370" y="861"/>
                    </a:cubicBezTo>
                    <a:cubicBezTo>
                      <a:pt x="16569" y="861"/>
                      <a:pt x="16742" y="700"/>
                      <a:pt x="16758" y="497"/>
                    </a:cubicBezTo>
                    <a:cubicBezTo>
                      <a:pt x="16775" y="292"/>
                      <a:pt x="16621" y="87"/>
                      <a:pt x="16398" y="69"/>
                    </a:cubicBezTo>
                    <a:cubicBezTo>
                      <a:pt x="15918" y="22"/>
                      <a:pt x="15375" y="1"/>
                      <a:pt x="147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3"/>
              <p:cNvSpPr/>
              <p:nvPr/>
            </p:nvSpPr>
            <p:spPr>
              <a:xfrm>
                <a:off x="3437800" y="975444"/>
                <a:ext cx="238935" cy="501974"/>
              </a:xfrm>
              <a:custGeom>
                <a:avLst/>
                <a:gdLst/>
                <a:ahLst/>
                <a:cxnLst/>
                <a:rect l="l" t="t" r="r" b="b"/>
                <a:pathLst>
                  <a:path w="5462" h="11475" extrusionOk="0">
                    <a:moveTo>
                      <a:pt x="757" y="1"/>
                    </a:moveTo>
                    <a:cubicBezTo>
                      <a:pt x="505" y="1"/>
                      <a:pt x="253" y="3"/>
                      <a:pt x="0" y="7"/>
                    </a:cubicBezTo>
                    <a:cubicBezTo>
                      <a:pt x="1678" y="3567"/>
                      <a:pt x="2533" y="7521"/>
                      <a:pt x="2465" y="11474"/>
                    </a:cubicBezTo>
                    <a:lnTo>
                      <a:pt x="4964" y="10721"/>
                    </a:lnTo>
                    <a:cubicBezTo>
                      <a:pt x="5461" y="5296"/>
                      <a:pt x="3202" y="75"/>
                      <a:pt x="3202" y="75"/>
                    </a:cubicBezTo>
                    <a:cubicBezTo>
                      <a:pt x="2401" y="23"/>
                      <a:pt x="1582" y="1"/>
                      <a:pt x="7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3"/>
              <p:cNvSpPr/>
              <p:nvPr/>
            </p:nvSpPr>
            <p:spPr>
              <a:xfrm>
                <a:off x="1792889" y="1316422"/>
                <a:ext cx="256127" cy="504686"/>
              </a:xfrm>
              <a:custGeom>
                <a:avLst/>
                <a:gdLst/>
                <a:ahLst/>
                <a:cxnLst/>
                <a:rect l="l" t="t" r="r" b="b"/>
                <a:pathLst>
                  <a:path w="5855" h="11537" extrusionOk="0">
                    <a:moveTo>
                      <a:pt x="2516" y="0"/>
                    </a:moveTo>
                    <a:cubicBezTo>
                      <a:pt x="907" y="872"/>
                      <a:pt x="0" y="1506"/>
                      <a:pt x="0" y="1506"/>
                    </a:cubicBezTo>
                    <a:cubicBezTo>
                      <a:pt x="291" y="7326"/>
                      <a:pt x="3200" y="11537"/>
                      <a:pt x="3200" y="11537"/>
                    </a:cubicBezTo>
                    <a:lnTo>
                      <a:pt x="5854" y="10594"/>
                    </a:lnTo>
                    <a:cubicBezTo>
                      <a:pt x="3663" y="7531"/>
                      <a:pt x="2481" y="3766"/>
                      <a:pt x="25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3"/>
              <p:cNvSpPr/>
              <p:nvPr/>
            </p:nvSpPr>
            <p:spPr>
              <a:xfrm>
                <a:off x="2539319" y="1043115"/>
                <a:ext cx="331018" cy="202014"/>
              </a:xfrm>
              <a:custGeom>
                <a:avLst/>
                <a:gdLst/>
                <a:ahLst/>
                <a:cxnLst/>
                <a:rect l="l" t="t" r="r" b="b"/>
                <a:pathLst>
                  <a:path w="7567" h="4618" extrusionOk="0">
                    <a:moveTo>
                      <a:pt x="7566" y="0"/>
                    </a:moveTo>
                    <a:lnTo>
                      <a:pt x="7566" y="0"/>
                    </a:lnTo>
                    <a:cubicBezTo>
                      <a:pt x="5804" y="360"/>
                      <a:pt x="4708" y="634"/>
                      <a:pt x="4708" y="634"/>
                    </a:cubicBezTo>
                    <a:lnTo>
                      <a:pt x="2192" y="1438"/>
                    </a:lnTo>
                    <a:cubicBezTo>
                      <a:pt x="1438" y="1456"/>
                      <a:pt x="719" y="1490"/>
                      <a:pt x="1" y="1558"/>
                    </a:cubicBezTo>
                    <a:cubicBezTo>
                      <a:pt x="18" y="2448"/>
                      <a:pt x="463" y="3338"/>
                      <a:pt x="1165" y="3903"/>
                    </a:cubicBezTo>
                    <a:cubicBezTo>
                      <a:pt x="1762" y="4380"/>
                      <a:pt x="2525" y="4617"/>
                      <a:pt x="3290" y="4617"/>
                    </a:cubicBezTo>
                    <a:cubicBezTo>
                      <a:pt x="3732" y="4617"/>
                      <a:pt x="4175" y="4539"/>
                      <a:pt x="4588" y="4382"/>
                    </a:cubicBezTo>
                    <a:cubicBezTo>
                      <a:pt x="5735" y="3955"/>
                      <a:pt x="6625" y="3012"/>
                      <a:pt x="7105" y="1901"/>
                    </a:cubicBezTo>
                    <a:cubicBezTo>
                      <a:pt x="7361" y="1301"/>
                      <a:pt x="7515" y="650"/>
                      <a:pt x="75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3"/>
              <p:cNvSpPr/>
              <p:nvPr/>
            </p:nvSpPr>
            <p:spPr>
              <a:xfrm>
                <a:off x="2289241" y="539500"/>
                <a:ext cx="553418" cy="382900"/>
              </a:xfrm>
              <a:custGeom>
                <a:avLst/>
                <a:gdLst/>
                <a:ahLst/>
                <a:cxnLst/>
                <a:rect l="l" t="t" r="r" b="b"/>
                <a:pathLst>
                  <a:path w="12651" h="8753" extrusionOk="0">
                    <a:moveTo>
                      <a:pt x="8182" y="1"/>
                    </a:moveTo>
                    <a:cubicBezTo>
                      <a:pt x="7303" y="1"/>
                      <a:pt x="6429" y="265"/>
                      <a:pt x="5581" y="542"/>
                    </a:cubicBezTo>
                    <a:cubicBezTo>
                      <a:pt x="4656" y="850"/>
                      <a:pt x="3716" y="1175"/>
                      <a:pt x="2723" y="1193"/>
                    </a:cubicBezTo>
                    <a:cubicBezTo>
                      <a:pt x="2425" y="1193"/>
                      <a:pt x="2119" y="1164"/>
                      <a:pt x="1821" y="1164"/>
                    </a:cubicBezTo>
                    <a:cubicBezTo>
                      <a:pt x="1502" y="1164"/>
                      <a:pt x="1191" y="1196"/>
                      <a:pt x="909" y="1329"/>
                    </a:cubicBezTo>
                    <a:cubicBezTo>
                      <a:pt x="327" y="1603"/>
                      <a:pt x="1" y="2254"/>
                      <a:pt x="53" y="2870"/>
                    </a:cubicBezTo>
                    <a:cubicBezTo>
                      <a:pt x="87" y="3486"/>
                      <a:pt x="429" y="4050"/>
                      <a:pt x="874" y="4495"/>
                    </a:cubicBezTo>
                    <a:cubicBezTo>
                      <a:pt x="1336" y="4924"/>
                      <a:pt x="1918" y="5232"/>
                      <a:pt x="2483" y="5522"/>
                    </a:cubicBezTo>
                    <a:cubicBezTo>
                      <a:pt x="3869" y="6207"/>
                      <a:pt x="5444" y="6533"/>
                      <a:pt x="6916" y="7012"/>
                    </a:cubicBezTo>
                    <a:cubicBezTo>
                      <a:pt x="8063" y="7389"/>
                      <a:pt x="9141" y="7850"/>
                      <a:pt x="10014" y="8637"/>
                    </a:cubicBezTo>
                    <a:cubicBezTo>
                      <a:pt x="10014" y="8637"/>
                      <a:pt x="10346" y="8752"/>
                      <a:pt x="10698" y="8752"/>
                    </a:cubicBezTo>
                    <a:cubicBezTo>
                      <a:pt x="10923" y="8752"/>
                      <a:pt x="11155" y="8706"/>
                      <a:pt x="11315" y="8553"/>
                    </a:cubicBezTo>
                    <a:cubicBezTo>
                      <a:pt x="11503" y="8364"/>
                      <a:pt x="12051" y="7063"/>
                      <a:pt x="12342" y="5643"/>
                    </a:cubicBezTo>
                    <a:cubicBezTo>
                      <a:pt x="12650" y="4016"/>
                      <a:pt x="12633" y="2270"/>
                      <a:pt x="11366" y="1877"/>
                    </a:cubicBezTo>
                    <a:cubicBezTo>
                      <a:pt x="11161" y="1449"/>
                      <a:pt x="11332" y="832"/>
                      <a:pt x="11760" y="611"/>
                    </a:cubicBezTo>
                    <a:lnTo>
                      <a:pt x="11760" y="611"/>
                    </a:lnTo>
                    <a:cubicBezTo>
                      <a:pt x="11332" y="627"/>
                      <a:pt x="10905" y="1021"/>
                      <a:pt x="10973" y="1449"/>
                    </a:cubicBezTo>
                    <a:cubicBezTo>
                      <a:pt x="10613" y="559"/>
                      <a:pt x="9467" y="79"/>
                      <a:pt x="8474" y="11"/>
                    </a:cubicBezTo>
                    <a:cubicBezTo>
                      <a:pt x="8377" y="4"/>
                      <a:pt x="8279" y="1"/>
                      <a:pt x="81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3"/>
              <p:cNvSpPr/>
              <p:nvPr/>
            </p:nvSpPr>
            <p:spPr>
              <a:xfrm>
                <a:off x="2590236" y="705418"/>
                <a:ext cx="238935" cy="216975"/>
              </a:xfrm>
              <a:custGeom>
                <a:avLst/>
                <a:gdLst/>
                <a:ahLst/>
                <a:cxnLst/>
                <a:rect l="l" t="t" r="r" b="b"/>
                <a:pathLst>
                  <a:path w="5462" h="4960" extrusionOk="0">
                    <a:moveTo>
                      <a:pt x="1326" y="0"/>
                    </a:moveTo>
                    <a:cubicBezTo>
                      <a:pt x="789" y="0"/>
                      <a:pt x="429" y="52"/>
                      <a:pt x="429" y="52"/>
                    </a:cubicBezTo>
                    <a:lnTo>
                      <a:pt x="1" y="1610"/>
                    </a:lnTo>
                    <a:lnTo>
                      <a:pt x="35" y="3219"/>
                    </a:lnTo>
                    <a:cubicBezTo>
                      <a:pt x="1182" y="3596"/>
                      <a:pt x="2260" y="4057"/>
                      <a:pt x="3133" y="4844"/>
                    </a:cubicBezTo>
                    <a:cubicBezTo>
                      <a:pt x="3133" y="4844"/>
                      <a:pt x="3465" y="4959"/>
                      <a:pt x="3817" y="4959"/>
                    </a:cubicBezTo>
                    <a:cubicBezTo>
                      <a:pt x="4042" y="4959"/>
                      <a:pt x="4274" y="4913"/>
                      <a:pt x="4434" y="4760"/>
                    </a:cubicBezTo>
                    <a:cubicBezTo>
                      <a:pt x="4622" y="4571"/>
                      <a:pt x="5170" y="3270"/>
                      <a:pt x="5461" y="1850"/>
                    </a:cubicBezTo>
                    <a:cubicBezTo>
                      <a:pt x="4532" y="250"/>
                      <a:pt x="2504" y="0"/>
                      <a:pt x="13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3"/>
              <p:cNvSpPr/>
              <p:nvPr/>
            </p:nvSpPr>
            <p:spPr>
              <a:xfrm>
                <a:off x="2590236" y="864905"/>
                <a:ext cx="212688" cy="329662"/>
              </a:xfrm>
              <a:custGeom>
                <a:avLst/>
                <a:gdLst/>
                <a:ahLst/>
                <a:cxnLst/>
                <a:rect l="l" t="t" r="r" b="b"/>
                <a:pathLst>
                  <a:path w="4862" h="7536" extrusionOk="0">
                    <a:moveTo>
                      <a:pt x="3047" y="0"/>
                    </a:moveTo>
                    <a:lnTo>
                      <a:pt x="1952" y="1643"/>
                    </a:lnTo>
                    <a:lnTo>
                      <a:pt x="1" y="4571"/>
                    </a:lnTo>
                    <a:cubicBezTo>
                      <a:pt x="155" y="5324"/>
                      <a:pt x="206" y="5991"/>
                      <a:pt x="377" y="6505"/>
                    </a:cubicBezTo>
                    <a:cubicBezTo>
                      <a:pt x="571" y="7135"/>
                      <a:pt x="917" y="7536"/>
                      <a:pt x="1774" y="7536"/>
                    </a:cubicBezTo>
                    <a:cubicBezTo>
                      <a:pt x="1826" y="7536"/>
                      <a:pt x="1880" y="7534"/>
                      <a:pt x="1935" y="7532"/>
                    </a:cubicBezTo>
                    <a:cubicBezTo>
                      <a:pt x="3202" y="7463"/>
                      <a:pt x="3989" y="6659"/>
                      <a:pt x="4451" y="5854"/>
                    </a:cubicBezTo>
                    <a:cubicBezTo>
                      <a:pt x="4845" y="5153"/>
                      <a:pt x="4862" y="4297"/>
                      <a:pt x="4553" y="3561"/>
                    </a:cubicBezTo>
                    <a:lnTo>
                      <a:pt x="3047" y="0"/>
                    </a:lnTo>
                    <a:close/>
                  </a:path>
                </a:pathLst>
              </a:custGeom>
              <a:solidFill>
                <a:srgbClr val="FFAB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3"/>
              <p:cNvSpPr/>
              <p:nvPr/>
            </p:nvSpPr>
            <p:spPr>
              <a:xfrm>
                <a:off x="2590236" y="935288"/>
                <a:ext cx="155076" cy="214219"/>
              </a:xfrm>
              <a:custGeom>
                <a:avLst/>
                <a:gdLst/>
                <a:ahLst/>
                <a:cxnLst/>
                <a:rect l="l" t="t" r="r" b="b"/>
                <a:pathLst>
                  <a:path w="3545" h="4897" extrusionOk="0">
                    <a:moveTo>
                      <a:pt x="2472" y="1"/>
                    </a:moveTo>
                    <a:cubicBezTo>
                      <a:pt x="2298" y="1"/>
                      <a:pt x="2124" y="12"/>
                      <a:pt x="1952" y="34"/>
                    </a:cubicBezTo>
                    <a:lnTo>
                      <a:pt x="1" y="2962"/>
                    </a:lnTo>
                    <a:cubicBezTo>
                      <a:pt x="155" y="3715"/>
                      <a:pt x="206" y="4382"/>
                      <a:pt x="377" y="4896"/>
                    </a:cubicBezTo>
                    <a:cubicBezTo>
                      <a:pt x="397" y="4896"/>
                      <a:pt x="416" y="4896"/>
                      <a:pt x="436" y="4896"/>
                    </a:cubicBezTo>
                    <a:cubicBezTo>
                      <a:pt x="1051" y="4896"/>
                      <a:pt x="1676" y="4626"/>
                      <a:pt x="2141" y="4211"/>
                    </a:cubicBezTo>
                    <a:cubicBezTo>
                      <a:pt x="2671" y="3715"/>
                      <a:pt x="3031" y="3031"/>
                      <a:pt x="3218" y="2328"/>
                    </a:cubicBezTo>
                    <a:cubicBezTo>
                      <a:pt x="3424" y="1627"/>
                      <a:pt x="3476" y="890"/>
                      <a:pt x="3544" y="155"/>
                    </a:cubicBezTo>
                    <a:cubicBezTo>
                      <a:pt x="3197" y="50"/>
                      <a:pt x="2835" y="1"/>
                      <a:pt x="2472"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3"/>
              <p:cNvSpPr/>
              <p:nvPr/>
            </p:nvSpPr>
            <p:spPr>
              <a:xfrm>
                <a:off x="2379876" y="707649"/>
                <a:ext cx="395367" cy="384300"/>
              </a:xfrm>
              <a:custGeom>
                <a:avLst/>
                <a:gdLst/>
                <a:ahLst/>
                <a:cxnLst/>
                <a:rect l="l" t="t" r="r" b="b"/>
                <a:pathLst>
                  <a:path w="9038" h="8785" extrusionOk="0">
                    <a:moveTo>
                      <a:pt x="5238" y="1"/>
                    </a:moveTo>
                    <a:lnTo>
                      <a:pt x="5238" y="1"/>
                    </a:lnTo>
                    <a:cubicBezTo>
                      <a:pt x="4639" y="167"/>
                      <a:pt x="4022" y="256"/>
                      <a:pt x="3407" y="256"/>
                    </a:cubicBezTo>
                    <a:cubicBezTo>
                      <a:pt x="3195" y="256"/>
                      <a:pt x="2984" y="246"/>
                      <a:pt x="2773" y="224"/>
                    </a:cubicBezTo>
                    <a:cubicBezTo>
                      <a:pt x="2405" y="193"/>
                      <a:pt x="2051" y="135"/>
                      <a:pt x="1686" y="135"/>
                    </a:cubicBezTo>
                    <a:cubicBezTo>
                      <a:pt x="1643" y="135"/>
                      <a:pt x="1600" y="136"/>
                      <a:pt x="1557" y="138"/>
                    </a:cubicBezTo>
                    <a:cubicBezTo>
                      <a:pt x="1164" y="156"/>
                      <a:pt x="754" y="275"/>
                      <a:pt x="462" y="549"/>
                    </a:cubicBezTo>
                    <a:cubicBezTo>
                      <a:pt x="172" y="822"/>
                      <a:pt x="1" y="1354"/>
                      <a:pt x="188" y="1713"/>
                    </a:cubicBezTo>
                    <a:lnTo>
                      <a:pt x="1644" y="6437"/>
                    </a:lnTo>
                    <a:cubicBezTo>
                      <a:pt x="1883" y="7395"/>
                      <a:pt x="2550" y="8046"/>
                      <a:pt x="3047" y="8388"/>
                    </a:cubicBezTo>
                    <a:cubicBezTo>
                      <a:pt x="3415" y="8633"/>
                      <a:pt x="3870" y="8784"/>
                      <a:pt x="4374" y="8784"/>
                    </a:cubicBezTo>
                    <a:cubicBezTo>
                      <a:pt x="4644" y="8784"/>
                      <a:pt x="4928" y="8741"/>
                      <a:pt x="5220" y="8645"/>
                    </a:cubicBezTo>
                    <a:cubicBezTo>
                      <a:pt x="7326" y="7926"/>
                      <a:pt x="8730" y="6831"/>
                      <a:pt x="8199" y="4640"/>
                    </a:cubicBezTo>
                    <a:lnTo>
                      <a:pt x="7856" y="3595"/>
                    </a:lnTo>
                    <a:cubicBezTo>
                      <a:pt x="8267" y="3424"/>
                      <a:pt x="8730" y="3031"/>
                      <a:pt x="8901" y="2603"/>
                    </a:cubicBezTo>
                    <a:cubicBezTo>
                      <a:pt x="9004" y="2347"/>
                      <a:pt x="9038" y="2038"/>
                      <a:pt x="8952" y="1765"/>
                    </a:cubicBezTo>
                    <a:cubicBezTo>
                      <a:pt x="8867" y="1491"/>
                      <a:pt x="8661" y="1233"/>
                      <a:pt x="8388" y="1148"/>
                    </a:cubicBezTo>
                    <a:cubicBezTo>
                      <a:pt x="8334" y="1132"/>
                      <a:pt x="8275" y="1124"/>
                      <a:pt x="8212" y="1124"/>
                    </a:cubicBezTo>
                    <a:cubicBezTo>
                      <a:pt x="7951" y="1124"/>
                      <a:pt x="7632" y="1257"/>
                      <a:pt x="7480" y="1422"/>
                    </a:cubicBezTo>
                    <a:cubicBezTo>
                      <a:pt x="7155" y="1799"/>
                      <a:pt x="7822" y="3168"/>
                      <a:pt x="7395" y="3271"/>
                    </a:cubicBezTo>
                    <a:cubicBezTo>
                      <a:pt x="7378" y="3274"/>
                      <a:pt x="7361" y="3276"/>
                      <a:pt x="7346" y="3276"/>
                    </a:cubicBezTo>
                    <a:cubicBezTo>
                      <a:pt x="6947" y="3276"/>
                      <a:pt x="6908" y="2274"/>
                      <a:pt x="6727" y="1765"/>
                    </a:cubicBezTo>
                    <a:cubicBezTo>
                      <a:pt x="6539" y="1217"/>
                      <a:pt x="6179" y="1251"/>
                      <a:pt x="5665" y="1114"/>
                    </a:cubicBezTo>
                    <a:cubicBezTo>
                      <a:pt x="5152" y="977"/>
                      <a:pt x="5238" y="1"/>
                      <a:pt x="5238" y="1"/>
                    </a:cubicBezTo>
                    <a:close/>
                  </a:path>
                </a:pathLst>
              </a:custGeom>
              <a:solidFill>
                <a:srgbClr val="FFAB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3"/>
              <p:cNvSpPr/>
              <p:nvPr/>
            </p:nvSpPr>
            <p:spPr>
              <a:xfrm>
                <a:off x="2953390" y="1591172"/>
                <a:ext cx="189460" cy="188716"/>
              </a:xfrm>
              <a:custGeom>
                <a:avLst/>
                <a:gdLst/>
                <a:ahLst/>
                <a:cxnLst/>
                <a:rect l="l" t="t" r="r" b="b"/>
                <a:pathLst>
                  <a:path w="4331" h="4314" extrusionOk="0">
                    <a:moveTo>
                      <a:pt x="2174" y="0"/>
                    </a:moveTo>
                    <a:cubicBezTo>
                      <a:pt x="976" y="0"/>
                      <a:pt x="1" y="959"/>
                      <a:pt x="1" y="2157"/>
                    </a:cubicBezTo>
                    <a:cubicBezTo>
                      <a:pt x="1" y="3355"/>
                      <a:pt x="976" y="4313"/>
                      <a:pt x="2174" y="4313"/>
                    </a:cubicBezTo>
                    <a:cubicBezTo>
                      <a:pt x="3355" y="4313"/>
                      <a:pt x="4330" y="3355"/>
                      <a:pt x="4330" y="2157"/>
                    </a:cubicBezTo>
                    <a:cubicBezTo>
                      <a:pt x="4330" y="959"/>
                      <a:pt x="3355" y="0"/>
                      <a:pt x="21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3"/>
              <p:cNvSpPr/>
              <p:nvPr/>
            </p:nvSpPr>
            <p:spPr>
              <a:xfrm>
                <a:off x="713225" y="1512566"/>
                <a:ext cx="297860" cy="286092"/>
              </a:xfrm>
              <a:custGeom>
                <a:avLst/>
                <a:gdLst/>
                <a:ahLst/>
                <a:cxnLst/>
                <a:rect l="l" t="t" r="r" b="b"/>
                <a:pathLst>
                  <a:path w="6809" h="6540" extrusionOk="0">
                    <a:moveTo>
                      <a:pt x="4656" y="1404"/>
                    </a:moveTo>
                    <a:cubicBezTo>
                      <a:pt x="4896" y="1575"/>
                      <a:pt x="5135" y="1660"/>
                      <a:pt x="5391" y="1694"/>
                    </a:cubicBezTo>
                    <a:cubicBezTo>
                      <a:pt x="5529" y="2216"/>
                      <a:pt x="5097" y="2323"/>
                      <a:pt x="4628" y="2323"/>
                    </a:cubicBezTo>
                    <a:cubicBezTo>
                      <a:pt x="4450" y="2323"/>
                      <a:pt x="4268" y="2308"/>
                      <a:pt x="4108" y="2294"/>
                    </a:cubicBezTo>
                    <a:cubicBezTo>
                      <a:pt x="4364" y="2020"/>
                      <a:pt x="4553" y="1678"/>
                      <a:pt x="4656" y="1404"/>
                    </a:cubicBezTo>
                    <a:close/>
                    <a:moveTo>
                      <a:pt x="3424" y="1"/>
                    </a:moveTo>
                    <a:cubicBezTo>
                      <a:pt x="3013" y="309"/>
                      <a:pt x="2808" y="822"/>
                      <a:pt x="2687" y="1301"/>
                    </a:cubicBezTo>
                    <a:cubicBezTo>
                      <a:pt x="2653" y="1438"/>
                      <a:pt x="2619" y="1610"/>
                      <a:pt x="2602" y="1797"/>
                    </a:cubicBezTo>
                    <a:cubicBezTo>
                      <a:pt x="2311" y="1694"/>
                      <a:pt x="2037" y="1592"/>
                      <a:pt x="1746" y="1489"/>
                    </a:cubicBezTo>
                    <a:cubicBezTo>
                      <a:pt x="1592" y="1438"/>
                      <a:pt x="1404" y="1404"/>
                      <a:pt x="1301" y="1249"/>
                    </a:cubicBezTo>
                    <a:cubicBezTo>
                      <a:pt x="1181" y="1062"/>
                      <a:pt x="1318" y="856"/>
                      <a:pt x="1438" y="720"/>
                    </a:cubicBezTo>
                    <a:cubicBezTo>
                      <a:pt x="1510" y="646"/>
                      <a:pt x="1447" y="537"/>
                      <a:pt x="1354" y="537"/>
                    </a:cubicBezTo>
                    <a:cubicBezTo>
                      <a:pt x="1337" y="537"/>
                      <a:pt x="1320" y="540"/>
                      <a:pt x="1301" y="548"/>
                    </a:cubicBezTo>
                    <a:cubicBezTo>
                      <a:pt x="993" y="720"/>
                      <a:pt x="959" y="1165"/>
                      <a:pt x="1112" y="1438"/>
                    </a:cubicBezTo>
                    <a:cubicBezTo>
                      <a:pt x="1233" y="1644"/>
                      <a:pt x="1438" y="1763"/>
                      <a:pt x="1660" y="1831"/>
                    </a:cubicBezTo>
                    <a:cubicBezTo>
                      <a:pt x="1968" y="1934"/>
                      <a:pt x="2276" y="2020"/>
                      <a:pt x="2584" y="2105"/>
                    </a:cubicBezTo>
                    <a:cubicBezTo>
                      <a:pt x="2602" y="2294"/>
                      <a:pt x="2653" y="2482"/>
                      <a:pt x="2773" y="2585"/>
                    </a:cubicBezTo>
                    <a:cubicBezTo>
                      <a:pt x="2914" y="2726"/>
                      <a:pt x="3070" y="2786"/>
                      <a:pt x="3230" y="2786"/>
                    </a:cubicBezTo>
                    <a:cubicBezTo>
                      <a:pt x="3400" y="2786"/>
                      <a:pt x="3573" y="2717"/>
                      <a:pt x="3732" y="2602"/>
                    </a:cubicBezTo>
                    <a:lnTo>
                      <a:pt x="3766" y="2602"/>
                    </a:lnTo>
                    <a:cubicBezTo>
                      <a:pt x="3800" y="2602"/>
                      <a:pt x="3835" y="2602"/>
                      <a:pt x="3851" y="2585"/>
                    </a:cubicBezTo>
                    <a:cubicBezTo>
                      <a:pt x="4071" y="2689"/>
                      <a:pt x="4322" y="2739"/>
                      <a:pt x="4567" y="2739"/>
                    </a:cubicBezTo>
                    <a:cubicBezTo>
                      <a:pt x="4685" y="2739"/>
                      <a:pt x="4801" y="2727"/>
                      <a:pt x="4912" y="2705"/>
                    </a:cubicBezTo>
                    <a:lnTo>
                      <a:pt x="4912" y="2705"/>
                    </a:lnTo>
                    <a:cubicBezTo>
                      <a:pt x="5194" y="3528"/>
                      <a:pt x="4612" y="3721"/>
                      <a:pt x="3982" y="3721"/>
                    </a:cubicBezTo>
                    <a:cubicBezTo>
                      <a:pt x="3616" y="3721"/>
                      <a:pt x="3234" y="3656"/>
                      <a:pt x="2995" y="3612"/>
                    </a:cubicBezTo>
                    <a:cubicBezTo>
                      <a:pt x="2397" y="3509"/>
                      <a:pt x="1062" y="3253"/>
                      <a:pt x="1062" y="2413"/>
                    </a:cubicBezTo>
                    <a:cubicBezTo>
                      <a:pt x="1062" y="2309"/>
                      <a:pt x="976" y="2252"/>
                      <a:pt x="892" y="2252"/>
                    </a:cubicBezTo>
                    <a:cubicBezTo>
                      <a:pt x="825" y="2252"/>
                      <a:pt x="759" y="2287"/>
                      <a:pt x="736" y="2363"/>
                    </a:cubicBezTo>
                    <a:cubicBezTo>
                      <a:pt x="291" y="3646"/>
                      <a:pt x="2773" y="4006"/>
                      <a:pt x="3543" y="4091"/>
                    </a:cubicBezTo>
                    <a:cubicBezTo>
                      <a:pt x="3650" y="4107"/>
                      <a:pt x="3761" y="4115"/>
                      <a:pt x="3875" y="4115"/>
                    </a:cubicBezTo>
                    <a:cubicBezTo>
                      <a:pt x="4126" y="4115"/>
                      <a:pt x="4386" y="4077"/>
                      <a:pt x="4622" y="4006"/>
                    </a:cubicBezTo>
                    <a:lnTo>
                      <a:pt x="4622" y="4006"/>
                    </a:lnTo>
                    <a:cubicBezTo>
                      <a:pt x="4850" y="4792"/>
                      <a:pt x="4365" y="4921"/>
                      <a:pt x="3819" y="4921"/>
                    </a:cubicBezTo>
                    <a:cubicBezTo>
                      <a:pt x="3628" y="4921"/>
                      <a:pt x="3430" y="4905"/>
                      <a:pt x="3253" y="4896"/>
                    </a:cubicBezTo>
                    <a:cubicBezTo>
                      <a:pt x="2413" y="4844"/>
                      <a:pt x="1062" y="4793"/>
                      <a:pt x="959" y="3664"/>
                    </a:cubicBezTo>
                    <a:cubicBezTo>
                      <a:pt x="948" y="3566"/>
                      <a:pt x="861" y="3489"/>
                      <a:pt x="778" y="3489"/>
                    </a:cubicBezTo>
                    <a:cubicBezTo>
                      <a:pt x="729" y="3489"/>
                      <a:pt x="682" y="3514"/>
                      <a:pt x="651" y="3577"/>
                    </a:cubicBezTo>
                    <a:cubicBezTo>
                      <a:pt x="1" y="4896"/>
                      <a:pt x="2157" y="5238"/>
                      <a:pt x="2979" y="5323"/>
                    </a:cubicBezTo>
                    <a:cubicBezTo>
                      <a:pt x="3121" y="5337"/>
                      <a:pt x="3277" y="5346"/>
                      <a:pt x="3439" y="5346"/>
                    </a:cubicBezTo>
                    <a:cubicBezTo>
                      <a:pt x="3669" y="5346"/>
                      <a:pt x="3912" y="5329"/>
                      <a:pt x="4143" y="5289"/>
                    </a:cubicBezTo>
                    <a:lnTo>
                      <a:pt x="4143" y="5289"/>
                    </a:lnTo>
                    <a:cubicBezTo>
                      <a:pt x="4387" y="6010"/>
                      <a:pt x="3628" y="6125"/>
                      <a:pt x="3031" y="6125"/>
                    </a:cubicBezTo>
                    <a:cubicBezTo>
                      <a:pt x="2876" y="6125"/>
                      <a:pt x="2732" y="6118"/>
                      <a:pt x="2619" y="6110"/>
                    </a:cubicBezTo>
                    <a:cubicBezTo>
                      <a:pt x="1934" y="6060"/>
                      <a:pt x="1096" y="5786"/>
                      <a:pt x="804" y="5118"/>
                    </a:cubicBezTo>
                    <a:cubicBezTo>
                      <a:pt x="778" y="5059"/>
                      <a:pt x="721" y="5032"/>
                      <a:pt x="662" y="5032"/>
                    </a:cubicBezTo>
                    <a:cubicBezTo>
                      <a:pt x="568" y="5032"/>
                      <a:pt x="469" y="5099"/>
                      <a:pt x="480" y="5204"/>
                    </a:cubicBezTo>
                    <a:cubicBezTo>
                      <a:pt x="595" y="6296"/>
                      <a:pt x="2152" y="6540"/>
                      <a:pt x="3043" y="6540"/>
                    </a:cubicBezTo>
                    <a:cubicBezTo>
                      <a:pt x="3074" y="6540"/>
                      <a:pt x="3103" y="6540"/>
                      <a:pt x="3132" y="6539"/>
                    </a:cubicBezTo>
                    <a:cubicBezTo>
                      <a:pt x="3526" y="6521"/>
                      <a:pt x="4108" y="6436"/>
                      <a:pt x="4348" y="6076"/>
                    </a:cubicBezTo>
                    <a:cubicBezTo>
                      <a:pt x="4536" y="5802"/>
                      <a:pt x="4622" y="5478"/>
                      <a:pt x="4399" y="5220"/>
                    </a:cubicBezTo>
                    <a:cubicBezTo>
                      <a:pt x="4964" y="5067"/>
                      <a:pt x="5289" y="4691"/>
                      <a:pt x="4793" y="3954"/>
                    </a:cubicBezTo>
                    <a:cubicBezTo>
                      <a:pt x="5323" y="3748"/>
                      <a:pt x="5615" y="3321"/>
                      <a:pt x="5049" y="2671"/>
                    </a:cubicBezTo>
                    <a:cubicBezTo>
                      <a:pt x="5170" y="2637"/>
                      <a:pt x="5272" y="2585"/>
                      <a:pt x="5357" y="2516"/>
                    </a:cubicBezTo>
                    <a:cubicBezTo>
                      <a:pt x="5597" y="2345"/>
                      <a:pt x="5752" y="1968"/>
                      <a:pt x="5597" y="1712"/>
                    </a:cubicBezTo>
                    <a:cubicBezTo>
                      <a:pt x="5683" y="1712"/>
                      <a:pt x="5786" y="1694"/>
                      <a:pt x="5871" y="1678"/>
                    </a:cubicBezTo>
                    <a:cubicBezTo>
                      <a:pt x="6282" y="1610"/>
                      <a:pt x="6744" y="1233"/>
                      <a:pt x="6795" y="822"/>
                    </a:cubicBezTo>
                    <a:cubicBezTo>
                      <a:pt x="6809" y="718"/>
                      <a:pt x="6703" y="643"/>
                      <a:pt x="6606" y="643"/>
                    </a:cubicBezTo>
                    <a:cubicBezTo>
                      <a:pt x="6576" y="643"/>
                      <a:pt x="6546" y="651"/>
                      <a:pt x="6521" y="667"/>
                    </a:cubicBezTo>
                    <a:cubicBezTo>
                      <a:pt x="6384" y="770"/>
                      <a:pt x="6282" y="907"/>
                      <a:pt x="6162" y="1028"/>
                    </a:cubicBezTo>
                    <a:cubicBezTo>
                      <a:pt x="5939" y="1233"/>
                      <a:pt x="5631" y="1301"/>
                      <a:pt x="5341" y="1318"/>
                    </a:cubicBezTo>
                    <a:cubicBezTo>
                      <a:pt x="5101" y="1318"/>
                      <a:pt x="4930" y="1147"/>
                      <a:pt x="4707" y="1130"/>
                    </a:cubicBezTo>
                    <a:cubicBezTo>
                      <a:pt x="4696" y="1063"/>
                      <a:pt x="4641" y="1011"/>
                      <a:pt x="4581" y="1011"/>
                    </a:cubicBezTo>
                    <a:cubicBezTo>
                      <a:pt x="4549" y="1011"/>
                      <a:pt x="4515" y="1026"/>
                      <a:pt x="4485" y="1062"/>
                    </a:cubicBezTo>
                    <a:cubicBezTo>
                      <a:pt x="4280" y="1301"/>
                      <a:pt x="4143" y="1592"/>
                      <a:pt x="3954" y="1831"/>
                    </a:cubicBezTo>
                    <a:cubicBezTo>
                      <a:pt x="3818" y="2001"/>
                      <a:pt x="3466" y="2335"/>
                      <a:pt x="3223" y="2335"/>
                    </a:cubicBezTo>
                    <a:cubicBezTo>
                      <a:pt x="3098" y="2335"/>
                      <a:pt x="3002" y="2247"/>
                      <a:pt x="2979" y="2003"/>
                    </a:cubicBezTo>
                    <a:cubicBezTo>
                      <a:pt x="2910" y="1267"/>
                      <a:pt x="3235" y="685"/>
                      <a:pt x="3440" y="17"/>
                    </a:cubicBezTo>
                    <a:cubicBezTo>
                      <a:pt x="3440" y="17"/>
                      <a:pt x="3440" y="1"/>
                      <a:pt x="3424"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3"/>
              <p:cNvSpPr/>
              <p:nvPr/>
            </p:nvSpPr>
            <p:spPr>
              <a:xfrm>
                <a:off x="2537832" y="814382"/>
                <a:ext cx="74192" cy="39852"/>
              </a:xfrm>
              <a:custGeom>
                <a:avLst/>
                <a:gdLst/>
                <a:ahLst/>
                <a:cxnLst/>
                <a:rect l="l" t="t" r="r" b="b"/>
                <a:pathLst>
                  <a:path w="1696" h="911" extrusionOk="0">
                    <a:moveTo>
                      <a:pt x="1265" y="0"/>
                    </a:moveTo>
                    <a:cubicBezTo>
                      <a:pt x="885" y="0"/>
                      <a:pt x="463" y="221"/>
                      <a:pt x="172" y="386"/>
                    </a:cubicBezTo>
                    <a:cubicBezTo>
                      <a:pt x="52" y="454"/>
                      <a:pt x="0" y="591"/>
                      <a:pt x="35" y="710"/>
                    </a:cubicBezTo>
                    <a:cubicBezTo>
                      <a:pt x="52" y="762"/>
                      <a:pt x="69" y="797"/>
                      <a:pt x="103" y="831"/>
                    </a:cubicBezTo>
                    <a:cubicBezTo>
                      <a:pt x="167" y="884"/>
                      <a:pt x="245" y="911"/>
                      <a:pt x="319" y="911"/>
                    </a:cubicBezTo>
                    <a:cubicBezTo>
                      <a:pt x="363" y="911"/>
                      <a:pt x="407" y="901"/>
                      <a:pt x="445" y="881"/>
                    </a:cubicBezTo>
                    <a:cubicBezTo>
                      <a:pt x="669" y="745"/>
                      <a:pt x="890" y="642"/>
                      <a:pt x="1114" y="539"/>
                    </a:cubicBezTo>
                    <a:cubicBezTo>
                      <a:pt x="1319" y="454"/>
                      <a:pt x="1524" y="386"/>
                      <a:pt x="1661" y="215"/>
                    </a:cubicBezTo>
                    <a:cubicBezTo>
                      <a:pt x="1696" y="180"/>
                      <a:pt x="1696" y="128"/>
                      <a:pt x="1644" y="94"/>
                    </a:cubicBezTo>
                    <a:cubicBezTo>
                      <a:pt x="1528" y="27"/>
                      <a:pt x="1399" y="0"/>
                      <a:pt x="12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3"/>
              <p:cNvSpPr/>
              <p:nvPr/>
            </p:nvSpPr>
            <p:spPr>
              <a:xfrm>
                <a:off x="2567052" y="847714"/>
                <a:ext cx="45714" cy="35215"/>
              </a:xfrm>
              <a:custGeom>
                <a:avLst/>
                <a:gdLst/>
                <a:ahLst/>
                <a:cxnLst/>
                <a:rect l="l" t="t" r="r" b="b"/>
                <a:pathLst>
                  <a:path w="1045" h="805" extrusionOk="0">
                    <a:moveTo>
                      <a:pt x="531" y="0"/>
                    </a:moveTo>
                    <a:cubicBezTo>
                      <a:pt x="1" y="0"/>
                      <a:pt x="1" y="804"/>
                      <a:pt x="531" y="804"/>
                    </a:cubicBezTo>
                    <a:cubicBezTo>
                      <a:pt x="1044" y="804"/>
                      <a:pt x="1044" y="0"/>
                      <a:pt x="5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3"/>
              <p:cNvSpPr/>
              <p:nvPr/>
            </p:nvSpPr>
            <p:spPr>
              <a:xfrm>
                <a:off x="2409840" y="846533"/>
                <a:ext cx="72617" cy="38977"/>
              </a:xfrm>
              <a:custGeom>
                <a:avLst/>
                <a:gdLst/>
                <a:ahLst/>
                <a:cxnLst/>
                <a:rect l="l" t="t" r="r" b="b"/>
                <a:pathLst>
                  <a:path w="1660" h="891" extrusionOk="0">
                    <a:moveTo>
                      <a:pt x="1382" y="1"/>
                    </a:moveTo>
                    <a:cubicBezTo>
                      <a:pt x="1361" y="1"/>
                      <a:pt x="1339" y="3"/>
                      <a:pt x="1317" y="10"/>
                    </a:cubicBezTo>
                    <a:cubicBezTo>
                      <a:pt x="856" y="112"/>
                      <a:pt x="188" y="301"/>
                      <a:pt x="17" y="780"/>
                    </a:cubicBezTo>
                    <a:cubicBezTo>
                      <a:pt x="0" y="831"/>
                      <a:pt x="34" y="883"/>
                      <a:pt x="85" y="883"/>
                    </a:cubicBezTo>
                    <a:cubicBezTo>
                      <a:pt x="120" y="888"/>
                      <a:pt x="154" y="891"/>
                      <a:pt x="188" y="891"/>
                    </a:cubicBezTo>
                    <a:cubicBezTo>
                      <a:pt x="372" y="891"/>
                      <a:pt x="546" y="820"/>
                      <a:pt x="719" y="763"/>
                    </a:cubicBezTo>
                    <a:cubicBezTo>
                      <a:pt x="959" y="678"/>
                      <a:pt x="1181" y="609"/>
                      <a:pt x="1420" y="557"/>
                    </a:cubicBezTo>
                    <a:cubicBezTo>
                      <a:pt x="1557" y="523"/>
                      <a:pt x="1643" y="420"/>
                      <a:pt x="1643" y="283"/>
                    </a:cubicBezTo>
                    <a:cubicBezTo>
                      <a:pt x="1660" y="233"/>
                      <a:pt x="1643" y="198"/>
                      <a:pt x="1626" y="146"/>
                    </a:cubicBezTo>
                    <a:cubicBezTo>
                      <a:pt x="1584" y="62"/>
                      <a:pt x="1484" y="1"/>
                      <a:pt x="13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3"/>
              <p:cNvSpPr/>
              <p:nvPr/>
            </p:nvSpPr>
            <p:spPr>
              <a:xfrm>
                <a:off x="2432018" y="884327"/>
                <a:ext cx="49913" cy="35346"/>
              </a:xfrm>
              <a:custGeom>
                <a:avLst/>
                <a:gdLst/>
                <a:ahLst/>
                <a:cxnLst/>
                <a:rect l="l" t="t" r="r" b="b"/>
                <a:pathLst>
                  <a:path w="1141" h="808" extrusionOk="0">
                    <a:moveTo>
                      <a:pt x="558" y="0"/>
                    </a:moveTo>
                    <a:cubicBezTo>
                      <a:pt x="471" y="0"/>
                      <a:pt x="381" y="31"/>
                      <a:pt x="297" y="104"/>
                    </a:cubicBezTo>
                    <a:cubicBezTo>
                      <a:pt x="1" y="387"/>
                      <a:pt x="276" y="808"/>
                      <a:pt x="591" y="808"/>
                    </a:cubicBezTo>
                    <a:cubicBezTo>
                      <a:pt x="676" y="808"/>
                      <a:pt x="764" y="777"/>
                      <a:pt x="845" y="704"/>
                    </a:cubicBezTo>
                    <a:cubicBezTo>
                      <a:pt x="1141" y="421"/>
                      <a:pt x="876" y="0"/>
                      <a:pt x="5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3"/>
              <p:cNvSpPr/>
              <p:nvPr/>
            </p:nvSpPr>
            <p:spPr>
              <a:xfrm>
                <a:off x="2508655" y="895613"/>
                <a:ext cx="40464" cy="81584"/>
              </a:xfrm>
              <a:custGeom>
                <a:avLst/>
                <a:gdLst/>
                <a:ahLst/>
                <a:cxnLst/>
                <a:rect l="l" t="t" r="r" b="b"/>
                <a:pathLst>
                  <a:path w="925" h="1865" extrusionOk="0">
                    <a:moveTo>
                      <a:pt x="69" y="1"/>
                    </a:moveTo>
                    <a:lnTo>
                      <a:pt x="69" y="1"/>
                    </a:lnTo>
                    <a:cubicBezTo>
                      <a:pt x="291" y="599"/>
                      <a:pt x="257" y="1267"/>
                      <a:pt x="1" y="1849"/>
                    </a:cubicBezTo>
                    <a:cubicBezTo>
                      <a:pt x="53" y="1859"/>
                      <a:pt x="106" y="1864"/>
                      <a:pt x="159" y="1864"/>
                    </a:cubicBezTo>
                    <a:cubicBezTo>
                      <a:pt x="470" y="1864"/>
                      <a:pt x="779" y="1697"/>
                      <a:pt x="925" y="1404"/>
                    </a:cubicBezTo>
                    <a:cubicBezTo>
                      <a:pt x="839" y="857"/>
                      <a:pt x="530" y="325"/>
                      <a:pt x="69"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3"/>
              <p:cNvSpPr/>
              <p:nvPr/>
            </p:nvSpPr>
            <p:spPr>
              <a:xfrm>
                <a:off x="2556554" y="921071"/>
                <a:ext cx="88409" cy="98951"/>
              </a:xfrm>
              <a:custGeom>
                <a:avLst/>
                <a:gdLst/>
                <a:ahLst/>
                <a:cxnLst/>
                <a:rect l="l" t="t" r="r" b="b"/>
                <a:pathLst>
                  <a:path w="2021" h="2262" extrusionOk="0">
                    <a:moveTo>
                      <a:pt x="1781" y="1"/>
                    </a:moveTo>
                    <a:cubicBezTo>
                      <a:pt x="1489" y="839"/>
                      <a:pt x="823" y="1507"/>
                      <a:pt x="1" y="1815"/>
                    </a:cubicBezTo>
                    <a:cubicBezTo>
                      <a:pt x="307" y="2062"/>
                      <a:pt x="638" y="2261"/>
                      <a:pt x="1015" y="2261"/>
                    </a:cubicBezTo>
                    <a:cubicBezTo>
                      <a:pt x="1080" y="2261"/>
                      <a:pt x="1147" y="2255"/>
                      <a:pt x="1216" y="2242"/>
                    </a:cubicBezTo>
                    <a:cubicBezTo>
                      <a:pt x="1524" y="2174"/>
                      <a:pt x="1832" y="2003"/>
                      <a:pt x="1952" y="1712"/>
                    </a:cubicBezTo>
                    <a:cubicBezTo>
                      <a:pt x="2021" y="1507"/>
                      <a:pt x="2003" y="1302"/>
                      <a:pt x="1969" y="1078"/>
                    </a:cubicBezTo>
                    <a:cubicBezTo>
                      <a:pt x="1918" y="702"/>
                      <a:pt x="1832" y="377"/>
                      <a:pt x="17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8" name="Google Shape;598;p43"/>
          <p:cNvSpPr/>
          <p:nvPr/>
        </p:nvSpPr>
        <p:spPr>
          <a:xfrm>
            <a:off x="0" y="0"/>
            <a:ext cx="9144000" cy="5143500"/>
          </a:xfrm>
          <a:prstGeom prst="rect">
            <a:avLst/>
          </a:prstGeom>
          <a:solidFill>
            <a:srgbClr val="FFFFFF">
              <a:alpha val="6000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9" name="Google Shape;599;p43"/>
          <p:cNvSpPr txBox="1"/>
          <p:nvPr/>
        </p:nvSpPr>
        <p:spPr>
          <a:xfrm>
            <a:off x="52150" y="1324975"/>
            <a:ext cx="8238300" cy="279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b="1">
                <a:solidFill>
                  <a:srgbClr val="212121"/>
                </a:solidFill>
                <a:latin typeface="Times New Roman"/>
                <a:ea typeface="Times New Roman"/>
                <a:cs typeface="Times New Roman"/>
                <a:sym typeface="Times New Roman"/>
              </a:rPr>
              <a:t>Questions &amp; Answers </a:t>
            </a:r>
            <a:endParaRPr sz="4500" b="1">
              <a:solidFill>
                <a:srgbClr val="212121"/>
              </a:solidFill>
              <a:latin typeface="Times New Roman"/>
              <a:ea typeface="Times New Roman"/>
              <a:cs typeface="Times New Roman"/>
              <a:sym typeface="Times New Roman"/>
            </a:endParaRPr>
          </a:p>
          <a:p>
            <a:pPr marL="0" lvl="0" indent="0" algn="l" rtl="0">
              <a:spcBef>
                <a:spcPts val="0"/>
              </a:spcBef>
              <a:spcAft>
                <a:spcPts val="0"/>
              </a:spcAft>
              <a:buNone/>
            </a:pPr>
            <a:r>
              <a:rPr lang="en" sz="2500">
                <a:solidFill>
                  <a:schemeClr val="dk1"/>
                </a:solidFill>
                <a:latin typeface="Times New Roman"/>
                <a:ea typeface="Times New Roman"/>
                <a:cs typeface="Times New Roman"/>
                <a:sym typeface="Times New Roman"/>
              </a:rPr>
              <a:t>Thank you for your attention! Any questions?</a:t>
            </a:r>
            <a:endParaRPr sz="2500">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6"/>
          <p:cNvPicPr preferRelativeResize="0"/>
          <p:nvPr/>
        </p:nvPicPr>
        <p:blipFill rotWithShape="1">
          <a:blip r:embed="rId3">
            <a:alphaModFix/>
          </a:blip>
          <a:srcRect r="39165" b="7910"/>
          <a:stretch/>
        </p:blipFill>
        <p:spPr>
          <a:xfrm>
            <a:off x="0" y="0"/>
            <a:ext cx="3180907" cy="4815175"/>
          </a:xfrm>
          <a:prstGeom prst="rect">
            <a:avLst/>
          </a:prstGeom>
          <a:noFill/>
          <a:ln>
            <a:noFill/>
          </a:ln>
        </p:spPr>
      </p:pic>
      <p:sp>
        <p:nvSpPr>
          <p:cNvPr id="92" name="Google Shape;92;p16"/>
          <p:cNvSpPr/>
          <p:nvPr/>
        </p:nvSpPr>
        <p:spPr>
          <a:xfrm>
            <a:off x="-1809350" y="0"/>
            <a:ext cx="5165100" cy="4654500"/>
          </a:xfrm>
          <a:prstGeom prst="rect">
            <a:avLst/>
          </a:prstGeom>
          <a:solidFill>
            <a:srgbClr val="FFFFFF">
              <a:alpha val="6000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aphicFrame>
        <p:nvGraphicFramePr>
          <p:cNvPr id="93" name="Google Shape;93;p16"/>
          <p:cNvGraphicFramePr/>
          <p:nvPr/>
        </p:nvGraphicFramePr>
        <p:xfrm>
          <a:off x="837914" y="1214325"/>
          <a:ext cx="3000000" cy="3000000"/>
        </p:xfrm>
        <a:graphic>
          <a:graphicData uri="http://schemas.openxmlformats.org/drawingml/2006/table">
            <a:tbl>
              <a:tblPr>
                <a:noFill/>
                <a:tableStyleId>{4855641B-9366-4442-AED4-FB611D74F835}</a:tableStyleId>
              </a:tblPr>
              <a:tblGrid>
                <a:gridCol w="2802600">
                  <a:extLst>
                    <a:ext uri="{9D8B030D-6E8A-4147-A177-3AD203B41FA5}">
                      <a16:colId xmlns:a16="http://schemas.microsoft.com/office/drawing/2014/main" val="20000"/>
                    </a:ext>
                  </a:extLst>
                </a:gridCol>
                <a:gridCol w="2392450">
                  <a:extLst>
                    <a:ext uri="{9D8B030D-6E8A-4147-A177-3AD203B41FA5}">
                      <a16:colId xmlns:a16="http://schemas.microsoft.com/office/drawing/2014/main" val="20001"/>
                    </a:ext>
                  </a:extLst>
                </a:gridCol>
                <a:gridCol w="2392450">
                  <a:extLst>
                    <a:ext uri="{9D8B030D-6E8A-4147-A177-3AD203B41FA5}">
                      <a16:colId xmlns:a16="http://schemas.microsoft.com/office/drawing/2014/main" val="20002"/>
                    </a:ext>
                  </a:extLst>
                </a:gridCol>
              </a:tblGrid>
              <a:tr h="695650">
                <a:tc>
                  <a:txBody>
                    <a:bodyPr/>
                    <a:lstStyle/>
                    <a:p>
                      <a:pPr marL="0" lvl="0" indent="0" algn="l" rtl="0">
                        <a:spcBef>
                          <a:spcPts val="0"/>
                        </a:spcBef>
                        <a:spcAft>
                          <a:spcPts val="0"/>
                        </a:spcAft>
                        <a:buNone/>
                      </a:pPr>
                      <a:endParaRPr sz="1600">
                        <a:solidFill>
                          <a:schemeClr val="dk1"/>
                        </a:solidFill>
                        <a:latin typeface="Times New Roman"/>
                        <a:ea typeface="Times New Roman"/>
                        <a:cs typeface="Times New Roman"/>
                        <a:sym typeface="Times New Roman"/>
                      </a:endParaRPr>
                    </a:p>
                  </a:txBody>
                  <a:tcPr marL="91425" marR="91425" marT="91425" marB="91425">
                    <a:lnL w="28575" cap="flat" cmpd="sng">
                      <a:solidFill>
                        <a:srgbClr val="ED5B50">
                          <a:alpha val="0"/>
                        </a:srgbClr>
                      </a:solidFill>
                      <a:prstDash val="solid"/>
                      <a:round/>
                      <a:headEnd type="none" w="sm" len="sm"/>
                      <a:tailEnd type="none" w="sm" len="sm"/>
                    </a:lnL>
                    <a:lnR w="19050" cap="flat" cmpd="sng">
                      <a:solidFill>
                        <a:srgbClr val="21212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dk1"/>
                          </a:solidFill>
                          <a:latin typeface="Times New Roman"/>
                          <a:ea typeface="Times New Roman"/>
                          <a:cs typeface="Times New Roman"/>
                          <a:sym typeface="Times New Roman"/>
                        </a:rPr>
                        <a:t>Classical</a:t>
                      </a:r>
                      <a:endParaRPr sz="1600" b="1">
                        <a:solidFill>
                          <a:schemeClr val="dk1"/>
                        </a:solidFill>
                        <a:latin typeface="Times New Roman"/>
                        <a:ea typeface="Times New Roman"/>
                        <a:cs typeface="Times New Roman"/>
                        <a:sym typeface="Times New Roman"/>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rgbClr val="18C2C2">
                        <a:alpha val="50449"/>
                      </a:srgbClr>
                    </a:solidFill>
                  </a:tcPr>
                </a:tc>
                <a:tc>
                  <a:txBody>
                    <a:bodyPr/>
                    <a:lstStyle/>
                    <a:p>
                      <a:pPr marL="0" lvl="0" indent="0" algn="ctr" rtl="0">
                        <a:spcBef>
                          <a:spcPts val="0"/>
                        </a:spcBef>
                        <a:spcAft>
                          <a:spcPts val="0"/>
                        </a:spcAft>
                        <a:buNone/>
                      </a:pPr>
                      <a:r>
                        <a:rPr lang="en" sz="1600" b="1">
                          <a:solidFill>
                            <a:schemeClr val="dk1"/>
                          </a:solidFill>
                          <a:latin typeface="Times New Roman"/>
                          <a:ea typeface="Times New Roman"/>
                          <a:cs typeface="Times New Roman"/>
                          <a:sym typeface="Times New Roman"/>
                        </a:rPr>
                        <a:t>Quantum</a:t>
                      </a:r>
                      <a:endParaRPr sz="1600" b="1">
                        <a:solidFill>
                          <a:schemeClr val="dk1"/>
                        </a:solidFill>
                        <a:latin typeface="Times New Roman"/>
                        <a:ea typeface="Times New Roman"/>
                        <a:cs typeface="Times New Roman"/>
                        <a:sym typeface="Times New Roman"/>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rgbClr val="18C2C2">
                        <a:alpha val="50449"/>
                      </a:srgbClr>
                    </a:solidFill>
                  </a:tcPr>
                </a:tc>
                <a:extLst>
                  <a:ext uri="{0D108BD9-81ED-4DB2-BD59-A6C34878D82A}">
                    <a16:rowId xmlns:a16="http://schemas.microsoft.com/office/drawing/2014/main" val="10000"/>
                  </a:ext>
                </a:extLst>
              </a:tr>
              <a:tr h="695650">
                <a:tc>
                  <a:txBody>
                    <a:bodyPr/>
                    <a:lstStyle/>
                    <a:p>
                      <a:pPr marL="0" lvl="0" indent="0" algn="ctr" rtl="0">
                        <a:spcBef>
                          <a:spcPts val="0"/>
                        </a:spcBef>
                        <a:spcAft>
                          <a:spcPts val="0"/>
                        </a:spcAft>
                        <a:buNone/>
                      </a:pPr>
                      <a:r>
                        <a:rPr lang="en" sz="1600" b="1">
                          <a:solidFill>
                            <a:schemeClr val="dk1"/>
                          </a:solidFill>
                          <a:latin typeface="Times New Roman"/>
                          <a:ea typeface="Times New Roman"/>
                          <a:cs typeface="Times New Roman"/>
                          <a:sym typeface="Times New Roman"/>
                        </a:rPr>
                        <a:t>Outcome Prediction</a:t>
                      </a:r>
                      <a:endParaRPr sz="1600" b="1">
                        <a:solidFill>
                          <a:schemeClr val="dk1"/>
                        </a:solidFill>
                        <a:latin typeface="Times New Roman"/>
                        <a:ea typeface="Times New Roman"/>
                        <a:cs typeface="Times New Roman"/>
                        <a:sym typeface="Times New Roman"/>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rgbClr val="F06F65">
                        <a:alpha val="50000"/>
                      </a:srgbClr>
                    </a:solidFill>
                  </a:tcPr>
                </a:tc>
                <a:tc>
                  <a:txBody>
                    <a:bodyPr/>
                    <a:lstStyle/>
                    <a:p>
                      <a:pPr marL="0" lvl="0" indent="0" algn="ctr" rtl="0">
                        <a:spcBef>
                          <a:spcPts val="0"/>
                        </a:spcBef>
                        <a:spcAft>
                          <a:spcPts val="0"/>
                        </a:spcAft>
                        <a:buNone/>
                      </a:pPr>
                      <a:r>
                        <a:rPr lang="en" sz="1600">
                          <a:solidFill>
                            <a:schemeClr val="dk1"/>
                          </a:solidFill>
                          <a:latin typeface="Times New Roman"/>
                          <a:ea typeface="Times New Roman"/>
                          <a:cs typeface="Times New Roman"/>
                          <a:sym typeface="Times New Roman"/>
                        </a:rPr>
                        <a:t>Deterministic</a:t>
                      </a:r>
                      <a:endParaRPr sz="1600">
                        <a:solidFill>
                          <a:schemeClr val="dk1"/>
                        </a:solidFill>
                        <a:latin typeface="Times New Roman"/>
                        <a:ea typeface="Times New Roman"/>
                        <a:cs typeface="Times New Roman"/>
                        <a:sym typeface="Times New Roman"/>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Times New Roman"/>
                          <a:ea typeface="Times New Roman"/>
                          <a:cs typeface="Times New Roman"/>
                          <a:sym typeface="Times New Roman"/>
                        </a:rPr>
                        <a:t>Probabilistic</a:t>
                      </a:r>
                      <a:endParaRPr sz="1600">
                        <a:solidFill>
                          <a:schemeClr val="dk1"/>
                        </a:solidFill>
                        <a:latin typeface="Times New Roman"/>
                        <a:ea typeface="Times New Roman"/>
                        <a:cs typeface="Times New Roman"/>
                        <a:sym typeface="Times New Roman"/>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tcPr>
                </a:tc>
                <a:extLst>
                  <a:ext uri="{0D108BD9-81ED-4DB2-BD59-A6C34878D82A}">
                    <a16:rowId xmlns:a16="http://schemas.microsoft.com/office/drawing/2014/main" val="10001"/>
                  </a:ext>
                </a:extLst>
              </a:tr>
              <a:tr h="695650">
                <a:tc>
                  <a:txBody>
                    <a:bodyPr/>
                    <a:lstStyle/>
                    <a:p>
                      <a:pPr marL="0" lvl="0" indent="0" algn="ctr" rtl="0">
                        <a:spcBef>
                          <a:spcPts val="0"/>
                        </a:spcBef>
                        <a:spcAft>
                          <a:spcPts val="0"/>
                        </a:spcAft>
                        <a:buNone/>
                      </a:pPr>
                      <a:r>
                        <a:rPr lang="en" sz="1600" b="1">
                          <a:solidFill>
                            <a:schemeClr val="dk1"/>
                          </a:solidFill>
                          <a:latin typeface="Times New Roman"/>
                          <a:ea typeface="Times New Roman"/>
                          <a:cs typeface="Times New Roman"/>
                          <a:sym typeface="Times New Roman"/>
                        </a:rPr>
                        <a:t>Handling Complexity</a:t>
                      </a:r>
                      <a:endParaRPr sz="1600" b="1">
                        <a:solidFill>
                          <a:schemeClr val="dk1"/>
                        </a:solidFill>
                        <a:latin typeface="Times New Roman"/>
                        <a:ea typeface="Times New Roman"/>
                        <a:cs typeface="Times New Roman"/>
                        <a:sym typeface="Times New Roman"/>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rgbClr val="1CD8D8">
                        <a:alpha val="49550"/>
                      </a:srgbClr>
                    </a:solidFill>
                  </a:tcPr>
                </a:tc>
                <a:tc>
                  <a:txBody>
                    <a:bodyPr/>
                    <a:lstStyle/>
                    <a:p>
                      <a:pPr marL="0" lvl="0" indent="0" algn="ctr" rtl="0">
                        <a:spcBef>
                          <a:spcPts val="0"/>
                        </a:spcBef>
                        <a:spcAft>
                          <a:spcPts val="0"/>
                        </a:spcAft>
                        <a:buNone/>
                      </a:pPr>
                      <a:r>
                        <a:rPr lang="en" sz="1600">
                          <a:solidFill>
                            <a:schemeClr val="dk1"/>
                          </a:solidFill>
                          <a:latin typeface="Times New Roman"/>
                          <a:ea typeface="Times New Roman"/>
                          <a:cs typeface="Times New Roman"/>
                          <a:sym typeface="Times New Roman"/>
                        </a:rPr>
                        <a:t>Limited</a:t>
                      </a:r>
                      <a:endParaRPr sz="1600">
                        <a:solidFill>
                          <a:schemeClr val="dk1"/>
                        </a:solidFill>
                        <a:latin typeface="Times New Roman"/>
                        <a:ea typeface="Times New Roman"/>
                        <a:cs typeface="Times New Roman"/>
                        <a:sym typeface="Times New Roman"/>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Times New Roman"/>
                          <a:ea typeface="Times New Roman"/>
                          <a:cs typeface="Times New Roman"/>
                          <a:sym typeface="Times New Roman"/>
                        </a:rPr>
                        <a:t>Superior</a:t>
                      </a:r>
                      <a:endParaRPr sz="1600">
                        <a:solidFill>
                          <a:schemeClr val="dk1"/>
                        </a:solidFill>
                        <a:latin typeface="Times New Roman"/>
                        <a:ea typeface="Times New Roman"/>
                        <a:cs typeface="Times New Roman"/>
                        <a:sym typeface="Times New Roman"/>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tcPr>
                </a:tc>
                <a:extLst>
                  <a:ext uri="{0D108BD9-81ED-4DB2-BD59-A6C34878D82A}">
                    <a16:rowId xmlns:a16="http://schemas.microsoft.com/office/drawing/2014/main" val="10002"/>
                  </a:ext>
                </a:extLst>
              </a:tr>
              <a:tr h="695650">
                <a:tc>
                  <a:txBody>
                    <a:bodyPr/>
                    <a:lstStyle/>
                    <a:p>
                      <a:pPr marL="0" lvl="0" indent="0" algn="ctr" rtl="0">
                        <a:spcBef>
                          <a:spcPts val="0"/>
                        </a:spcBef>
                        <a:spcAft>
                          <a:spcPts val="0"/>
                        </a:spcAft>
                        <a:buNone/>
                      </a:pPr>
                      <a:r>
                        <a:rPr lang="en" sz="1600" b="1">
                          <a:solidFill>
                            <a:schemeClr val="dk1"/>
                          </a:solidFill>
                          <a:latin typeface="Times New Roman"/>
                          <a:ea typeface="Times New Roman"/>
                          <a:cs typeface="Times New Roman"/>
                          <a:sym typeface="Times New Roman"/>
                        </a:rPr>
                        <a:t>Speed</a:t>
                      </a:r>
                      <a:endParaRPr sz="1600" b="1">
                        <a:solidFill>
                          <a:schemeClr val="dk1"/>
                        </a:solidFill>
                        <a:latin typeface="Times New Roman"/>
                        <a:ea typeface="Times New Roman"/>
                        <a:cs typeface="Times New Roman"/>
                        <a:sym typeface="Times New Roman"/>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rgbClr val="F06F65">
                        <a:alpha val="50000"/>
                      </a:srgbClr>
                    </a:solidFill>
                  </a:tcPr>
                </a:tc>
                <a:tc>
                  <a:txBody>
                    <a:bodyPr/>
                    <a:lstStyle/>
                    <a:p>
                      <a:pPr marL="0" lvl="0" indent="0" algn="ctr" rtl="0">
                        <a:spcBef>
                          <a:spcPts val="0"/>
                        </a:spcBef>
                        <a:spcAft>
                          <a:spcPts val="0"/>
                        </a:spcAft>
                        <a:buNone/>
                      </a:pPr>
                      <a:r>
                        <a:rPr lang="en" sz="1600">
                          <a:solidFill>
                            <a:schemeClr val="dk1"/>
                          </a:solidFill>
                          <a:latin typeface="Times New Roman"/>
                          <a:ea typeface="Times New Roman"/>
                          <a:cs typeface="Times New Roman"/>
                          <a:sym typeface="Times New Roman"/>
                        </a:rPr>
                        <a:t>Slower for large datasets</a:t>
                      </a:r>
                      <a:endParaRPr sz="1600">
                        <a:solidFill>
                          <a:schemeClr val="dk1"/>
                        </a:solidFill>
                        <a:latin typeface="Times New Roman"/>
                        <a:ea typeface="Times New Roman"/>
                        <a:cs typeface="Times New Roman"/>
                        <a:sym typeface="Times New Roman"/>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Times New Roman"/>
                          <a:ea typeface="Times New Roman"/>
                          <a:cs typeface="Times New Roman"/>
                          <a:sym typeface="Times New Roman"/>
                        </a:rPr>
                        <a:t>Potentially faster</a:t>
                      </a:r>
                      <a:endParaRPr sz="1600">
                        <a:solidFill>
                          <a:schemeClr val="dk1"/>
                        </a:solidFill>
                        <a:latin typeface="Times New Roman"/>
                        <a:ea typeface="Times New Roman"/>
                        <a:cs typeface="Times New Roman"/>
                        <a:sym typeface="Times New Roman"/>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tcPr>
                </a:tc>
                <a:extLst>
                  <a:ext uri="{0D108BD9-81ED-4DB2-BD59-A6C34878D82A}">
                    <a16:rowId xmlns:a16="http://schemas.microsoft.com/office/drawing/2014/main" val="10003"/>
                  </a:ext>
                </a:extLst>
              </a:tr>
              <a:tr h="695650">
                <a:tc>
                  <a:txBody>
                    <a:bodyPr/>
                    <a:lstStyle/>
                    <a:p>
                      <a:pPr marL="0" lvl="0" indent="0" algn="ctr" rtl="0">
                        <a:spcBef>
                          <a:spcPts val="0"/>
                        </a:spcBef>
                        <a:spcAft>
                          <a:spcPts val="0"/>
                        </a:spcAft>
                        <a:buNone/>
                      </a:pPr>
                      <a:r>
                        <a:rPr lang="en" sz="1600" b="1">
                          <a:solidFill>
                            <a:schemeClr val="dk1"/>
                          </a:solidFill>
                          <a:latin typeface="Times New Roman"/>
                          <a:ea typeface="Times New Roman"/>
                          <a:cs typeface="Times New Roman"/>
                          <a:sym typeface="Times New Roman"/>
                        </a:rPr>
                        <a:t>Scalability</a:t>
                      </a:r>
                      <a:endParaRPr sz="1600" b="1">
                        <a:solidFill>
                          <a:schemeClr val="dk1"/>
                        </a:solidFill>
                        <a:latin typeface="Times New Roman"/>
                        <a:ea typeface="Times New Roman"/>
                        <a:cs typeface="Times New Roman"/>
                        <a:sym typeface="Times New Roman"/>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rgbClr val="1CD8D8">
                        <a:alpha val="49550"/>
                      </a:srgbClr>
                    </a:solidFill>
                  </a:tcPr>
                </a:tc>
                <a:tc>
                  <a:txBody>
                    <a:bodyPr/>
                    <a:lstStyle/>
                    <a:p>
                      <a:pPr marL="0" lvl="0" indent="0" algn="ctr" rtl="0">
                        <a:spcBef>
                          <a:spcPts val="0"/>
                        </a:spcBef>
                        <a:spcAft>
                          <a:spcPts val="0"/>
                        </a:spcAft>
                        <a:buNone/>
                      </a:pPr>
                      <a:r>
                        <a:rPr lang="en" sz="1600">
                          <a:solidFill>
                            <a:schemeClr val="dk1"/>
                          </a:solidFill>
                          <a:latin typeface="Times New Roman"/>
                          <a:ea typeface="Times New Roman"/>
                          <a:cs typeface="Times New Roman"/>
                          <a:sym typeface="Times New Roman"/>
                        </a:rPr>
                        <a:t>Limited by </a:t>
                      </a:r>
                      <a:endParaRPr sz="16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600">
                          <a:solidFill>
                            <a:schemeClr val="dk1"/>
                          </a:solidFill>
                          <a:latin typeface="Times New Roman"/>
                          <a:ea typeface="Times New Roman"/>
                          <a:cs typeface="Times New Roman"/>
                          <a:sym typeface="Times New Roman"/>
                        </a:rPr>
                        <a:t>classical hardware</a:t>
                      </a:r>
                      <a:endParaRPr sz="1600">
                        <a:solidFill>
                          <a:schemeClr val="dk1"/>
                        </a:solidFill>
                        <a:latin typeface="Times New Roman"/>
                        <a:ea typeface="Times New Roman"/>
                        <a:cs typeface="Times New Roman"/>
                        <a:sym typeface="Times New Roman"/>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Times New Roman"/>
                          <a:ea typeface="Times New Roman"/>
                          <a:cs typeface="Times New Roman"/>
                          <a:sym typeface="Times New Roman"/>
                        </a:rPr>
                        <a:t>Promising with </a:t>
                      </a:r>
                      <a:endParaRPr sz="16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600">
                          <a:solidFill>
                            <a:schemeClr val="dk1"/>
                          </a:solidFill>
                          <a:latin typeface="Times New Roman"/>
                          <a:ea typeface="Times New Roman"/>
                          <a:cs typeface="Times New Roman"/>
                          <a:sym typeface="Times New Roman"/>
                        </a:rPr>
                        <a:t>quantum tech</a:t>
                      </a:r>
                      <a:endParaRPr sz="1600">
                        <a:solidFill>
                          <a:schemeClr val="dk1"/>
                        </a:solidFill>
                        <a:latin typeface="Times New Roman"/>
                        <a:ea typeface="Times New Roman"/>
                        <a:cs typeface="Times New Roman"/>
                        <a:sym typeface="Times New Roman"/>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94" name="Google Shape;94;p16"/>
          <p:cNvSpPr txBox="1"/>
          <p:nvPr/>
        </p:nvSpPr>
        <p:spPr>
          <a:xfrm>
            <a:off x="762175" y="538825"/>
            <a:ext cx="8430900" cy="47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a:solidFill>
                  <a:schemeClr val="dk1"/>
                </a:solidFill>
                <a:latin typeface="Times New Roman"/>
                <a:ea typeface="Times New Roman"/>
                <a:cs typeface="Times New Roman"/>
                <a:sym typeface="Times New Roman"/>
              </a:rPr>
              <a:t>Comparison Table</a:t>
            </a:r>
            <a:endParaRPr sz="3000" b="1">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17"/>
          <p:cNvPicPr preferRelativeResize="0"/>
          <p:nvPr/>
        </p:nvPicPr>
        <p:blipFill>
          <a:blip r:embed="rId3">
            <a:alphaModFix/>
          </a:blip>
          <a:stretch>
            <a:fillRect/>
          </a:stretch>
        </p:blipFill>
        <p:spPr>
          <a:xfrm>
            <a:off x="3346200" y="149438"/>
            <a:ext cx="2236923" cy="906100"/>
          </a:xfrm>
          <a:prstGeom prst="rect">
            <a:avLst/>
          </a:prstGeom>
          <a:noFill/>
          <a:ln>
            <a:noFill/>
          </a:ln>
        </p:spPr>
      </p:pic>
      <p:pic>
        <p:nvPicPr>
          <p:cNvPr id="100" name="Google Shape;100;p17"/>
          <p:cNvPicPr preferRelativeResize="0"/>
          <p:nvPr/>
        </p:nvPicPr>
        <p:blipFill>
          <a:blip r:embed="rId4">
            <a:alphaModFix/>
          </a:blip>
          <a:stretch>
            <a:fillRect/>
          </a:stretch>
        </p:blipFill>
        <p:spPr>
          <a:xfrm>
            <a:off x="993075" y="1123562"/>
            <a:ext cx="7157827" cy="3870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18"/>
          <p:cNvPicPr preferRelativeResize="0"/>
          <p:nvPr/>
        </p:nvPicPr>
        <p:blipFill>
          <a:blip r:embed="rId3">
            <a:alphaModFix/>
          </a:blip>
          <a:stretch>
            <a:fillRect/>
          </a:stretch>
        </p:blipFill>
        <p:spPr>
          <a:xfrm>
            <a:off x="3515513" y="965488"/>
            <a:ext cx="2112975" cy="2887725"/>
          </a:xfrm>
          <a:prstGeom prst="rect">
            <a:avLst/>
          </a:prstGeom>
          <a:noFill/>
          <a:ln>
            <a:noFill/>
          </a:ln>
        </p:spPr>
      </p:pic>
      <p:pic>
        <p:nvPicPr>
          <p:cNvPr id="106" name="Google Shape;106;p18"/>
          <p:cNvPicPr preferRelativeResize="0"/>
          <p:nvPr/>
        </p:nvPicPr>
        <p:blipFill>
          <a:blip r:embed="rId4">
            <a:alphaModFix/>
          </a:blip>
          <a:stretch>
            <a:fillRect/>
          </a:stretch>
        </p:blipFill>
        <p:spPr>
          <a:xfrm>
            <a:off x="6222400" y="-42625"/>
            <a:ext cx="2921601" cy="5193951"/>
          </a:xfrm>
          <a:prstGeom prst="rect">
            <a:avLst/>
          </a:prstGeom>
          <a:noFill/>
          <a:ln>
            <a:noFill/>
          </a:ln>
        </p:spPr>
      </p:pic>
      <p:sp>
        <p:nvSpPr>
          <p:cNvPr id="107" name="Google Shape;107;p18"/>
          <p:cNvSpPr txBox="1"/>
          <p:nvPr/>
        </p:nvSpPr>
        <p:spPr>
          <a:xfrm>
            <a:off x="758625" y="1826600"/>
            <a:ext cx="3052500" cy="116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000" b="1">
                <a:solidFill>
                  <a:schemeClr val="dk1"/>
                </a:solidFill>
                <a:latin typeface="Times New Roman"/>
                <a:ea typeface="Times New Roman"/>
                <a:cs typeface="Times New Roman"/>
                <a:sym typeface="Times New Roman"/>
              </a:rPr>
              <a:t>Team </a:t>
            </a:r>
            <a:endParaRPr sz="4000" b="1">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4000" b="1">
                <a:solidFill>
                  <a:schemeClr val="dk1"/>
                </a:solidFill>
                <a:latin typeface="Times New Roman"/>
                <a:ea typeface="Times New Roman"/>
                <a:cs typeface="Times New Roman"/>
                <a:sym typeface="Times New Roman"/>
              </a:rPr>
              <a:t>Selection </a:t>
            </a:r>
            <a:endParaRPr sz="4000" b="1">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4000" b="1">
                <a:solidFill>
                  <a:srgbClr val="ED5B50"/>
                </a:solidFill>
                <a:latin typeface="Times New Roman"/>
                <a:ea typeface="Times New Roman"/>
                <a:cs typeface="Times New Roman"/>
                <a:sym typeface="Times New Roman"/>
              </a:rPr>
              <a:t>Liverpool</a:t>
            </a:r>
            <a:endParaRPr sz="4000" b="1">
              <a:solidFill>
                <a:srgbClr val="ED5B50"/>
              </a:solidFill>
              <a:latin typeface="Times New Roman"/>
              <a:ea typeface="Times New Roman"/>
              <a:cs typeface="Times New Roman"/>
              <a:sym typeface="Times New Roman"/>
            </a:endParaRPr>
          </a:p>
        </p:txBody>
      </p:sp>
      <p:grpSp>
        <p:nvGrpSpPr>
          <p:cNvPr id="108" name="Google Shape;108;p18"/>
          <p:cNvGrpSpPr/>
          <p:nvPr/>
        </p:nvGrpSpPr>
        <p:grpSpPr>
          <a:xfrm>
            <a:off x="5155" y="4163951"/>
            <a:ext cx="1950442" cy="1308908"/>
            <a:chOff x="3471133" y="956682"/>
            <a:chExt cx="4698729" cy="3256800"/>
          </a:xfrm>
        </p:grpSpPr>
        <p:sp>
          <p:nvSpPr>
            <p:cNvPr id="109" name="Google Shape;109;p18"/>
            <p:cNvSpPr/>
            <p:nvPr/>
          </p:nvSpPr>
          <p:spPr>
            <a:xfrm>
              <a:off x="3471133" y="956682"/>
              <a:ext cx="2894700" cy="3256800"/>
            </a:xfrm>
            <a:prstGeom prst="chevron">
              <a:avLst>
                <a:gd name="adj" fmla="val 50000"/>
              </a:avLst>
            </a:prstGeom>
            <a:solidFill>
              <a:srgbClr val="212121">
                <a:alpha val="3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8"/>
            <p:cNvSpPr/>
            <p:nvPr/>
          </p:nvSpPr>
          <p:spPr>
            <a:xfrm>
              <a:off x="5275162" y="956682"/>
              <a:ext cx="2894700" cy="3256800"/>
            </a:xfrm>
            <a:prstGeom prst="chevron">
              <a:avLst>
                <a:gd name="adj" fmla="val 50000"/>
              </a:avLst>
            </a:prstGeom>
            <a:solidFill>
              <a:srgbClr val="F06F65">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9"/>
          <p:cNvSpPr txBox="1">
            <a:spLocks noGrp="1"/>
          </p:cNvSpPr>
          <p:nvPr>
            <p:ph type="title"/>
          </p:nvPr>
        </p:nvSpPr>
        <p:spPr>
          <a:xfrm>
            <a:off x="382150" y="499250"/>
            <a:ext cx="28518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ED5B50"/>
                </a:solidFill>
                <a:latin typeface="Times New Roman"/>
                <a:ea typeface="Times New Roman"/>
                <a:cs typeface="Times New Roman"/>
                <a:sym typeface="Times New Roman"/>
              </a:rPr>
              <a:t>Quiz 4</a:t>
            </a:r>
            <a:r>
              <a:rPr lang="en" b="1">
                <a:latin typeface="Times New Roman"/>
                <a:ea typeface="Times New Roman"/>
                <a:cs typeface="Times New Roman"/>
                <a:sym typeface="Times New Roman"/>
              </a:rPr>
              <a:t> Dataset </a:t>
            </a:r>
            <a:endParaRPr b="1">
              <a:latin typeface="Times New Roman"/>
              <a:ea typeface="Times New Roman"/>
              <a:cs typeface="Times New Roman"/>
              <a:sym typeface="Times New Roman"/>
            </a:endParaRPr>
          </a:p>
        </p:txBody>
      </p:sp>
      <p:sp>
        <p:nvSpPr>
          <p:cNvPr id="116" name="Google Shape;116;p19"/>
          <p:cNvSpPr txBox="1">
            <a:spLocks noGrp="1"/>
          </p:cNvSpPr>
          <p:nvPr>
            <p:ph type="body" idx="1"/>
          </p:nvPr>
        </p:nvSpPr>
        <p:spPr>
          <a:xfrm>
            <a:off x="299950" y="1071950"/>
            <a:ext cx="4560600" cy="13047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Clr>
                <a:srgbClr val="ED5B50"/>
              </a:buClr>
              <a:buSzPts val="1400"/>
              <a:buFont typeface="Times New Roman"/>
              <a:buChar char="●"/>
            </a:pPr>
            <a:r>
              <a:rPr lang="en" sz="1400">
                <a:solidFill>
                  <a:schemeClr val="dk1"/>
                </a:solidFill>
                <a:latin typeface="Times New Roman"/>
                <a:ea typeface="Times New Roman"/>
                <a:cs typeface="Times New Roman"/>
                <a:sym typeface="Times New Roman"/>
              </a:rPr>
              <a:t>Data filtered by Liverpool home and away games</a:t>
            </a:r>
            <a:endParaRPr sz="1400">
              <a:solidFill>
                <a:schemeClr val="dk1"/>
              </a:solidFill>
              <a:latin typeface="Times New Roman"/>
              <a:ea typeface="Times New Roman"/>
              <a:cs typeface="Times New Roman"/>
              <a:sym typeface="Times New Roman"/>
            </a:endParaRPr>
          </a:p>
          <a:p>
            <a:pPr marL="457200" lvl="0" indent="-317500" algn="l" rtl="0">
              <a:lnSpc>
                <a:spcPct val="150000"/>
              </a:lnSpc>
              <a:spcBef>
                <a:spcPts val="0"/>
              </a:spcBef>
              <a:spcAft>
                <a:spcPts val="0"/>
              </a:spcAft>
              <a:buClr>
                <a:srgbClr val="ED5B50"/>
              </a:buClr>
              <a:buSzPts val="1400"/>
              <a:buFont typeface="Times New Roman"/>
              <a:buChar char="●"/>
            </a:pPr>
            <a:r>
              <a:rPr lang="en" sz="1400">
                <a:solidFill>
                  <a:schemeClr val="dk1"/>
                </a:solidFill>
                <a:latin typeface="Times New Roman"/>
                <a:ea typeface="Times New Roman"/>
                <a:cs typeface="Times New Roman"/>
                <a:sym typeface="Times New Roman"/>
              </a:rPr>
              <a:t>Games filtered by win or lose </a:t>
            </a:r>
            <a:endParaRPr sz="1400">
              <a:solidFill>
                <a:schemeClr val="dk1"/>
              </a:solidFill>
              <a:latin typeface="Times New Roman"/>
              <a:ea typeface="Times New Roman"/>
              <a:cs typeface="Times New Roman"/>
              <a:sym typeface="Times New Roman"/>
            </a:endParaRPr>
          </a:p>
          <a:p>
            <a:pPr marL="457200" lvl="0" indent="-317500" algn="l" rtl="0">
              <a:lnSpc>
                <a:spcPct val="150000"/>
              </a:lnSpc>
              <a:spcBef>
                <a:spcPts val="0"/>
              </a:spcBef>
              <a:spcAft>
                <a:spcPts val="0"/>
              </a:spcAft>
              <a:buClr>
                <a:srgbClr val="ED5B50"/>
              </a:buClr>
              <a:buSzPts val="1400"/>
              <a:buFont typeface="Times New Roman"/>
              <a:buChar char="●"/>
            </a:pPr>
            <a:r>
              <a:rPr lang="en" sz="1400">
                <a:solidFill>
                  <a:schemeClr val="dk1"/>
                </a:solidFill>
                <a:latin typeface="Times New Roman"/>
                <a:ea typeface="Times New Roman"/>
                <a:cs typeface="Times New Roman"/>
                <a:sym typeface="Times New Roman"/>
              </a:rPr>
              <a:t>Games where the result has been draw is removed</a:t>
            </a:r>
            <a:endParaRPr sz="1400">
              <a:solidFill>
                <a:schemeClr val="dk1"/>
              </a:solidFill>
              <a:latin typeface="Times New Roman"/>
              <a:ea typeface="Times New Roman"/>
              <a:cs typeface="Times New Roman"/>
              <a:sym typeface="Times New Roman"/>
            </a:endParaRPr>
          </a:p>
          <a:p>
            <a:pPr marL="457200" lvl="0" indent="-317500" algn="l" rtl="0">
              <a:lnSpc>
                <a:spcPct val="150000"/>
              </a:lnSpc>
              <a:spcBef>
                <a:spcPts val="0"/>
              </a:spcBef>
              <a:spcAft>
                <a:spcPts val="0"/>
              </a:spcAft>
              <a:buClr>
                <a:srgbClr val="ED5B50"/>
              </a:buClr>
              <a:buSzPts val="1400"/>
              <a:buFont typeface="Times New Roman"/>
              <a:buChar char="●"/>
            </a:pPr>
            <a:r>
              <a:rPr lang="en" sz="1400">
                <a:solidFill>
                  <a:schemeClr val="dk1"/>
                </a:solidFill>
                <a:latin typeface="Times New Roman"/>
                <a:ea typeface="Times New Roman"/>
                <a:cs typeface="Times New Roman"/>
                <a:sym typeface="Times New Roman"/>
              </a:rPr>
              <a:t>Season 2013-2014 has been considered for this dataset</a:t>
            </a:r>
            <a:endParaRPr sz="1400">
              <a:solidFill>
                <a:schemeClr val="dk1"/>
              </a:solidFill>
              <a:latin typeface="Times New Roman"/>
              <a:ea typeface="Times New Roman"/>
              <a:cs typeface="Times New Roman"/>
              <a:sym typeface="Times New Roman"/>
            </a:endParaRPr>
          </a:p>
        </p:txBody>
      </p:sp>
      <p:sp>
        <p:nvSpPr>
          <p:cNvPr id="117" name="Google Shape;117;p19"/>
          <p:cNvSpPr txBox="1">
            <a:spLocks noGrp="1"/>
          </p:cNvSpPr>
          <p:nvPr>
            <p:ph type="title"/>
          </p:nvPr>
        </p:nvSpPr>
        <p:spPr>
          <a:xfrm>
            <a:off x="382150" y="2943125"/>
            <a:ext cx="38961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ED5B50"/>
                </a:solidFill>
                <a:latin typeface="Times New Roman"/>
                <a:ea typeface="Times New Roman"/>
                <a:cs typeface="Times New Roman"/>
                <a:sym typeface="Times New Roman"/>
              </a:rPr>
              <a:t>Final Project</a:t>
            </a:r>
            <a:r>
              <a:rPr lang="en" b="1">
                <a:latin typeface="Times New Roman"/>
                <a:ea typeface="Times New Roman"/>
                <a:cs typeface="Times New Roman"/>
                <a:sym typeface="Times New Roman"/>
              </a:rPr>
              <a:t> Dataset </a:t>
            </a:r>
            <a:endParaRPr b="1">
              <a:latin typeface="Times New Roman"/>
              <a:ea typeface="Times New Roman"/>
              <a:cs typeface="Times New Roman"/>
              <a:sym typeface="Times New Roman"/>
            </a:endParaRPr>
          </a:p>
        </p:txBody>
      </p:sp>
      <p:sp>
        <p:nvSpPr>
          <p:cNvPr id="118" name="Google Shape;118;p19"/>
          <p:cNvSpPr txBox="1">
            <a:spLocks noGrp="1"/>
          </p:cNvSpPr>
          <p:nvPr>
            <p:ph type="body" idx="1"/>
          </p:nvPr>
        </p:nvSpPr>
        <p:spPr>
          <a:xfrm>
            <a:off x="382150" y="3515825"/>
            <a:ext cx="4292700" cy="12645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Clr>
                <a:srgbClr val="ED5B50"/>
              </a:buClr>
              <a:buSzPts val="1400"/>
              <a:buFont typeface="Times New Roman"/>
              <a:buChar char="●"/>
            </a:pPr>
            <a:r>
              <a:rPr lang="en" sz="1400">
                <a:solidFill>
                  <a:schemeClr val="dk1"/>
                </a:solidFill>
                <a:latin typeface="Times New Roman"/>
                <a:ea typeface="Times New Roman"/>
                <a:cs typeface="Times New Roman"/>
                <a:sym typeface="Times New Roman"/>
              </a:rPr>
              <a:t>More features inclusion such as </a:t>
            </a:r>
            <a:r>
              <a:rPr lang="en" sz="1400">
                <a:solidFill>
                  <a:srgbClr val="ED5B50"/>
                </a:solidFill>
                <a:latin typeface="Times New Roman"/>
                <a:ea typeface="Times New Roman"/>
                <a:cs typeface="Times New Roman"/>
                <a:sym typeface="Times New Roman"/>
              </a:rPr>
              <a:t>attack strength</a:t>
            </a:r>
            <a:r>
              <a:rPr lang="en" sz="1400">
                <a:solidFill>
                  <a:schemeClr val="dk1"/>
                </a:solidFill>
                <a:latin typeface="Times New Roman"/>
                <a:ea typeface="Times New Roman"/>
                <a:cs typeface="Times New Roman"/>
                <a:sym typeface="Times New Roman"/>
              </a:rPr>
              <a:t> and</a:t>
            </a:r>
            <a:r>
              <a:rPr lang="en" sz="1400">
                <a:solidFill>
                  <a:srgbClr val="ED5B50"/>
                </a:solidFill>
                <a:latin typeface="Times New Roman"/>
                <a:ea typeface="Times New Roman"/>
                <a:cs typeface="Times New Roman"/>
                <a:sym typeface="Times New Roman"/>
              </a:rPr>
              <a:t> defensive strength</a:t>
            </a:r>
            <a:r>
              <a:rPr lang="en" sz="1400">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for quantum machine learning translation</a:t>
            </a:r>
            <a:endParaRPr sz="1400">
              <a:solidFill>
                <a:schemeClr val="accent2"/>
              </a:solidFill>
              <a:latin typeface="Times New Roman"/>
              <a:ea typeface="Times New Roman"/>
              <a:cs typeface="Times New Roman"/>
              <a:sym typeface="Times New Roman"/>
            </a:endParaRPr>
          </a:p>
          <a:p>
            <a:pPr marL="457200" lvl="0" indent="0" algn="l" rtl="0">
              <a:lnSpc>
                <a:spcPct val="150000"/>
              </a:lnSpc>
              <a:spcBef>
                <a:spcPts val="1200"/>
              </a:spcBef>
              <a:spcAft>
                <a:spcPts val="1200"/>
              </a:spcAft>
              <a:buNone/>
            </a:pPr>
            <a:endParaRPr sz="1400">
              <a:solidFill>
                <a:schemeClr val="dk1"/>
              </a:solidFill>
              <a:latin typeface="Times New Roman"/>
              <a:ea typeface="Times New Roman"/>
              <a:cs typeface="Times New Roman"/>
              <a:sym typeface="Times New Roman"/>
            </a:endParaRPr>
          </a:p>
        </p:txBody>
      </p:sp>
      <p:grpSp>
        <p:nvGrpSpPr>
          <p:cNvPr id="119" name="Google Shape;119;p19"/>
          <p:cNvGrpSpPr/>
          <p:nvPr/>
        </p:nvGrpSpPr>
        <p:grpSpPr>
          <a:xfrm rot="5400000">
            <a:off x="2066634" y="2588868"/>
            <a:ext cx="368321" cy="240235"/>
            <a:chOff x="190726" y="3824733"/>
            <a:chExt cx="434854" cy="301500"/>
          </a:xfrm>
        </p:grpSpPr>
        <p:sp>
          <p:nvSpPr>
            <p:cNvPr id="120" name="Google Shape;120;p19"/>
            <p:cNvSpPr/>
            <p:nvPr/>
          </p:nvSpPr>
          <p:spPr>
            <a:xfrm>
              <a:off x="190726" y="3824733"/>
              <a:ext cx="267900" cy="301500"/>
            </a:xfrm>
            <a:prstGeom prst="chevron">
              <a:avLst>
                <a:gd name="adj" fmla="val 50000"/>
              </a:avLst>
            </a:pr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9"/>
            <p:cNvSpPr/>
            <p:nvPr/>
          </p:nvSpPr>
          <p:spPr>
            <a:xfrm>
              <a:off x="357680" y="3824733"/>
              <a:ext cx="267900" cy="301500"/>
            </a:xfrm>
            <a:prstGeom prst="chevron">
              <a:avLst>
                <a:gd name="adj" fmla="val 50000"/>
              </a:avLst>
            </a:pr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 name="Google Shape;122;p19"/>
          <p:cNvPicPr preferRelativeResize="0"/>
          <p:nvPr/>
        </p:nvPicPr>
        <p:blipFill>
          <a:blip r:embed="rId3">
            <a:alphaModFix/>
          </a:blip>
          <a:stretch>
            <a:fillRect/>
          </a:stretch>
        </p:blipFill>
        <p:spPr>
          <a:xfrm>
            <a:off x="4860550" y="1286714"/>
            <a:ext cx="4292700" cy="257006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0"/>
          <p:cNvSpPr txBox="1"/>
          <p:nvPr/>
        </p:nvSpPr>
        <p:spPr>
          <a:xfrm>
            <a:off x="886125" y="1228550"/>
            <a:ext cx="3258900" cy="31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rgbClr val="212121"/>
                </a:solidFill>
                <a:latin typeface="Times New Roman"/>
                <a:ea typeface="Times New Roman"/>
                <a:cs typeface="Times New Roman"/>
                <a:sym typeface="Times New Roman"/>
              </a:rPr>
              <a:t>Classical Methods</a:t>
            </a:r>
            <a:endParaRPr sz="1600" b="1">
              <a:solidFill>
                <a:srgbClr val="212121"/>
              </a:solidFill>
              <a:latin typeface="Times New Roman"/>
              <a:ea typeface="Times New Roman"/>
              <a:cs typeface="Times New Roman"/>
              <a:sym typeface="Times New Roman"/>
            </a:endParaRPr>
          </a:p>
        </p:txBody>
      </p:sp>
      <p:sp>
        <p:nvSpPr>
          <p:cNvPr id="128" name="Google Shape;128;p20"/>
          <p:cNvSpPr txBox="1"/>
          <p:nvPr/>
        </p:nvSpPr>
        <p:spPr>
          <a:xfrm>
            <a:off x="886125" y="2899675"/>
            <a:ext cx="2756100" cy="31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rgbClr val="212121"/>
                </a:solidFill>
                <a:latin typeface="Times New Roman"/>
                <a:ea typeface="Times New Roman"/>
                <a:cs typeface="Times New Roman"/>
                <a:sym typeface="Times New Roman"/>
              </a:rPr>
              <a:t>Quantum Methods</a:t>
            </a:r>
            <a:endParaRPr sz="1600" b="1">
              <a:solidFill>
                <a:srgbClr val="212121"/>
              </a:solidFill>
              <a:latin typeface="Times New Roman"/>
              <a:ea typeface="Times New Roman"/>
              <a:cs typeface="Times New Roman"/>
              <a:sym typeface="Times New Roman"/>
            </a:endParaRPr>
          </a:p>
        </p:txBody>
      </p:sp>
      <p:sp>
        <p:nvSpPr>
          <p:cNvPr id="129" name="Google Shape;129;p20"/>
          <p:cNvSpPr/>
          <p:nvPr/>
        </p:nvSpPr>
        <p:spPr>
          <a:xfrm>
            <a:off x="657226" y="1275952"/>
            <a:ext cx="228900" cy="222000"/>
          </a:xfrm>
          <a:prstGeom prst="chevron">
            <a:avLst>
              <a:gd name="adj" fmla="val 50000"/>
            </a:avLst>
          </a:pr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130" name="Google Shape;130;p20"/>
          <p:cNvSpPr txBox="1"/>
          <p:nvPr/>
        </p:nvSpPr>
        <p:spPr>
          <a:xfrm>
            <a:off x="1513350" y="1867350"/>
            <a:ext cx="30000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endParaRPr sz="1600">
              <a:latin typeface="Times New Roman"/>
              <a:ea typeface="Times New Roman"/>
              <a:cs typeface="Times New Roman"/>
              <a:sym typeface="Times New Roman"/>
            </a:endParaRPr>
          </a:p>
        </p:txBody>
      </p:sp>
      <p:sp>
        <p:nvSpPr>
          <p:cNvPr id="131" name="Google Shape;131;p20"/>
          <p:cNvSpPr txBox="1"/>
          <p:nvPr/>
        </p:nvSpPr>
        <p:spPr>
          <a:xfrm>
            <a:off x="1453700" y="3817700"/>
            <a:ext cx="30000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endParaRPr sz="1600">
              <a:solidFill>
                <a:schemeClr val="dk1"/>
              </a:solidFill>
              <a:latin typeface="Times New Roman"/>
              <a:ea typeface="Times New Roman"/>
              <a:cs typeface="Times New Roman"/>
              <a:sym typeface="Times New Roman"/>
            </a:endParaRPr>
          </a:p>
        </p:txBody>
      </p:sp>
      <p:sp>
        <p:nvSpPr>
          <p:cNvPr id="132" name="Google Shape;132;p20"/>
          <p:cNvSpPr txBox="1"/>
          <p:nvPr/>
        </p:nvSpPr>
        <p:spPr>
          <a:xfrm>
            <a:off x="808375" y="1595350"/>
            <a:ext cx="4503900" cy="10242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rgbClr val="ED5B50"/>
              </a:buClr>
              <a:buSzPts val="1400"/>
              <a:buFont typeface="Times New Roman"/>
              <a:buChar char="●"/>
            </a:pPr>
            <a:r>
              <a:rPr lang="en">
                <a:solidFill>
                  <a:schemeClr val="dk1"/>
                </a:solidFill>
                <a:latin typeface="Times New Roman"/>
                <a:ea typeface="Times New Roman"/>
                <a:cs typeface="Times New Roman"/>
                <a:sym typeface="Times New Roman"/>
              </a:rPr>
              <a:t>Use traditional algorithms like Logistic Regression, Random Forests, Neural Networks</a:t>
            </a:r>
            <a:endParaRPr>
              <a:solidFill>
                <a:schemeClr val="dk1"/>
              </a:solidFill>
              <a:latin typeface="Times New Roman"/>
              <a:ea typeface="Times New Roman"/>
              <a:cs typeface="Times New Roman"/>
              <a:sym typeface="Times New Roman"/>
            </a:endParaRPr>
          </a:p>
          <a:p>
            <a:pPr marL="457200" lvl="0" indent="-317500" algn="l" rtl="0">
              <a:lnSpc>
                <a:spcPct val="115000"/>
              </a:lnSpc>
              <a:spcBef>
                <a:spcPts val="1000"/>
              </a:spcBef>
              <a:spcAft>
                <a:spcPts val="1000"/>
              </a:spcAft>
              <a:buClr>
                <a:srgbClr val="ED5B50"/>
              </a:buClr>
              <a:buSzPts val="1400"/>
              <a:buFont typeface="Times New Roman"/>
              <a:buChar char="●"/>
            </a:pPr>
            <a:r>
              <a:rPr lang="en">
                <a:solidFill>
                  <a:schemeClr val="dk1"/>
                </a:solidFill>
                <a:latin typeface="Times New Roman"/>
                <a:ea typeface="Times New Roman"/>
                <a:cs typeface="Times New Roman"/>
                <a:sym typeface="Times New Roman"/>
              </a:rPr>
              <a:t>Sequential data processing</a:t>
            </a:r>
            <a:endParaRPr b="1">
              <a:solidFill>
                <a:schemeClr val="dk1"/>
              </a:solidFill>
              <a:latin typeface="Times New Roman"/>
              <a:ea typeface="Times New Roman"/>
              <a:cs typeface="Times New Roman"/>
              <a:sym typeface="Times New Roman"/>
            </a:endParaRPr>
          </a:p>
        </p:txBody>
      </p:sp>
      <p:sp>
        <p:nvSpPr>
          <p:cNvPr id="133" name="Google Shape;133;p20"/>
          <p:cNvSpPr txBox="1"/>
          <p:nvPr/>
        </p:nvSpPr>
        <p:spPr>
          <a:xfrm>
            <a:off x="808375" y="3289450"/>
            <a:ext cx="4503900" cy="12720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rgbClr val="ED5B50"/>
              </a:buClr>
              <a:buSzPts val="1400"/>
              <a:buFont typeface="Times New Roman"/>
              <a:buChar char="●"/>
            </a:pPr>
            <a:r>
              <a:rPr lang="en">
                <a:solidFill>
                  <a:schemeClr val="dk1"/>
                </a:solidFill>
                <a:latin typeface="Times New Roman"/>
                <a:ea typeface="Times New Roman"/>
                <a:cs typeface="Times New Roman"/>
                <a:sym typeface="Times New Roman"/>
              </a:rPr>
              <a:t>Leverage quantum properties like superposition and entanglement</a:t>
            </a:r>
            <a:endParaRPr>
              <a:solidFill>
                <a:schemeClr val="dk1"/>
              </a:solidFill>
              <a:latin typeface="Times New Roman"/>
              <a:ea typeface="Times New Roman"/>
              <a:cs typeface="Times New Roman"/>
              <a:sym typeface="Times New Roman"/>
            </a:endParaRPr>
          </a:p>
          <a:p>
            <a:pPr marL="457200" lvl="0" indent="-317500" algn="l" rtl="0">
              <a:lnSpc>
                <a:spcPct val="115000"/>
              </a:lnSpc>
              <a:spcBef>
                <a:spcPts val="1000"/>
              </a:spcBef>
              <a:spcAft>
                <a:spcPts val="1000"/>
              </a:spcAft>
              <a:buClr>
                <a:srgbClr val="ED5B50"/>
              </a:buClr>
              <a:buSzPts val="1400"/>
              <a:buFont typeface="Times New Roman"/>
              <a:buChar char="●"/>
            </a:pPr>
            <a:r>
              <a:rPr lang="en">
                <a:solidFill>
                  <a:schemeClr val="dk1"/>
                </a:solidFill>
                <a:latin typeface="Times New Roman"/>
                <a:ea typeface="Times New Roman"/>
                <a:cs typeface="Times New Roman"/>
                <a:sym typeface="Times New Roman"/>
              </a:rPr>
              <a:t>Enable parallel processing and handle more complex datasets</a:t>
            </a:r>
            <a:endParaRPr>
              <a:solidFill>
                <a:schemeClr val="dk1"/>
              </a:solidFill>
              <a:latin typeface="Times New Roman"/>
              <a:ea typeface="Times New Roman"/>
              <a:cs typeface="Times New Roman"/>
              <a:sym typeface="Times New Roman"/>
            </a:endParaRPr>
          </a:p>
        </p:txBody>
      </p:sp>
      <p:sp>
        <p:nvSpPr>
          <p:cNvPr id="134" name="Google Shape;134;p20"/>
          <p:cNvSpPr/>
          <p:nvPr/>
        </p:nvSpPr>
        <p:spPr>
          <a:xfrm>
            <a:off x="657226" y="2947077"/>
            <a:ext cx="228900" cy="222000"/>
          </a:xfrm>
          <a:prstGeom prst="chevron">
            <a:avLst>
              <a:gd name="adj" fmla="val 50000"/>
            </a:avLst>
          </a:prstGeom>
          <a:solidFill>
            <a:srgbClr val="ED5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pic>
        <p:nvPicPr>
          <p:cNvPr id="135" name="Google Shape;135;p20"/>
          <p:cNvPicPr preferRelativeResize="0"/>
          <p:nvPr/>
        </p:nvPicPr>
        <p:blipFill>
          <a:blip r:embed="rId3">
            <a:alphaModFix/>
          </a:blip>
          <a:stretch>
            <a:fillRect/>
          </a:stretch>
        </p:blipFill>
        <p:spPr>
          <a:xfrm>
            <a:off x="5312275" y="1219588"/>
            <a:ext cx="3485467" cy="1301725"/>
          </a:xfrm>
          <a:prstGeom prst="rect">
            <a:avLst/>
          </a:prstGeom>
          <a:noFill/>
          <a:ln w="9525" cap="flat" cmpd="sng">
            <a:solidFill>
              <a:srgbClr val="F06F65"/>
            </a:solidFill>
            <a:prstDash val="solid"/>
            <a:round/>
            <a:headEnd type="none" w="sm" len="sm"/>
            <a:tailEnd type="none" w="sm" len="sm"/>
          </a:ln>
        </p:spPr>
      </p:pic>
      <p:cxnSp>
        <p:nvCxnSpPr>
          <p:cNvPr id="136" name="Google Shape;136;p20"/>
          <p:cNvCxnSpPr/>
          <p:nvPr/>
        </p:nvCxnSpPr>
        <p:spPr>
          <a:xfrm rot="10800000">
            <a:off x="2672875" y="1399750"/>
            <a:ext cx="2639400" cy="195600"/>
          </a:xfrm>
          <a:prstGeom prst="curvedConnector3">
            <a:avLst>
              <a:gd name="adj1" fmla="val 50000"/>
            </a:avLst>
          </a:prstGeom>
          <a:noFill/>
          <a:ln w="19050" cap="flat" cmpd="sng">
            <a:solidFill>
              <a:srgbClr val="ED5B50"/>
            </a:solidFill>
            <a:prstDash val="solid"/>
            <a:round/>
            <a:headEnd type="none" w="med" len="med"/>
            <a:tailEnd type="oval" w="med" len="med"/>
          </a:ln>
        </p:spPr>
      </p:cxnSp>
      <p:cxnSp>
        <p:nvCxnSpPr>
          <p:cNvPr id="137" name="Google Shape;137;p20"/>
          <p:cNvCxnSpPr/>
          <p:nvPr/>
        </p:nvCxnSpPr>
        <p:spPr>
          <a:xfrm rot="10800000">
            <a:off x="2761675" y="3093425"/>
            <a:ext cx="2550600" cy="208500"/>
          </a:xfrm>
          <a:prstGeom prst="curvedConnector3">
            <a:avLst>
              <a:gd name="adj1" fmla="val 50000"/>
            </a:avLst>
          </a:prstGeom>
          <a:noFill/>
          <a:ln w="19050" cap="flat" cmpd="sng">
            <a:solidFill>
              <a:srgbClr val="ED5B50"/>
            </a:solidFill>
            <a:prstDash val="solid"/>
            <a:round/>
            <a:headEnd type="none" w="med" len="med"/>
            <a:tailEnd type="oval" w="med" len="med"/>
          </a:ln>
        </p:spPr>
      </p:cxnSp>
      <p:sp>
        <p:nvSpPr>
          <p:cNvPr id="138" name="Google Shape;138;p20"/>
          <p:cNvSpPr txBox="1"/>
          <p:nvPr/>
        </p:nvSpPr>
        <p:spPr>
          <a:xfrm>
            <a:off x="713100" y="428350"/>
            <a:ext cx="8430900" cy="47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a:solidFill>
                  <a:schemeClr val="dk1"/>
                </a:solidFill>
                <a:latin typeface="Times New Roman"/>
                <a:ea typeface="Times New Roman"/>
                <a:cs typeface="Times New Roman"/>
                <a:sym typeface="Times New Roman"/>
              </a:rPr>
              <a:t>Overview of </a:t>
            </a:r>
            <a:r>
              <a:rPr lang="en" sz="3000" b="1">
                <a:solidFill>
                  <a:srgbClr val="ED5B50"/>
                </a:solidFill>
                <a:latin typeface="Times New Roman"/>
                <a:ea typeface="Times New Roman"/>
                <a:cs typeface="Times New Roman"/>
                <a:sym typeface="Times New Roman"/>
              </a:rPr>
              <a:t>Classical</a:t>
            </a:r>
            <a:r>
              <a:rPr lang="en" sz="3000" b="1">
                <a:solidFill>
                  <a:schemeClr val="dk1"/>
                </a:solidFill>
                <a:latin typeface="Times New Roman"/>
                <a:ea typeface="Times New Roman"/>
                <a:cs typeface="Times New Roman"/>
                <a:sym typeface="Times New Roman"/>
              </a:rPr>
              <a:t> vs </a:t>
            </a:r>
            <a:r>
              <a:rPr lang="en" sz="3000" b="1">
                <a:solidFill>
                  <a:srgbClr val="ED5B50"/>
                </a:solidFill>
                <a:latin typeface="Times New Roman"/>
                <a:ea typeface="Times New Roman"/>
                <a:cs typeface="Times New Roman"/>
                <a:sym typeface="Times New Roman"/>
              </a:rPr>
              <a:t>Quantum</a:t>
            </a:r>
            <a:r>
              <a:rPr lang="en" sz="3000" b="1">
                <a:solidFill>
                  <a:schemeClr val="dk1"/>
                </a:solidFill>
                <a:latin typeface="Times New Roman"/>
                <a:ea typeface="Times New Roman"/>
                <a:cs typeface="Times New Roman"/>
                <a:sym typeface="Times New Roman"/>
              </a:rPr>
              <a:t> Methods</a:t>
            </a:r>
            <a:endParaRPr sz="3000" b="1">
              <a:solidFill>
                <a:schemeClr val="dk1"/>
              </a:solidFill>
              <a:latin typeface="Times New Roman"/>
              <a:ea typeface="Times New Roman"/>
              <a:cs typeface="Times New Roman"/>
              <a:sym typeface="Times New Roman"/>
            </a:endParaRPr>
          </a:p>
        </p:txBody>
      </p:sp>
      <p:pic>
        <p:nvPicPr>
          <p:cNvPr id="139" name="Google Shape;139;p20"/>
          <p:cNvPicPr preferRelativeResize="0"/>
          <p:nvPr/>
        </p:nvPicPr>
        <p:blipFill>
          <a:blip r:embed="rId4">
            <a:alphaModFix/>
          </a:blip>
          <a:stretch>
            <a:fillRect/>
          </a:stretch>
        </p:blipFill>
        <p:spPr>
          <a:xfrm>
            <a:off x="5312275" y="2834350"/>
            <a:ext cx="3485474" cy="1847233"/>
          </a:xfrm>
          <a:prstGeom prst="rect">
            <a:avLst/>
          </a:prstGeom>
          <a:noFill/>
          <a:ln w="9525" cap="flat" cmpd="sng">
            <a:solidFill>
              <a:srgbClr val="ED5B50"/>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21"/>
          <p:cNvPicPr preferRelativeResize="0"/>
          <p:nvPr/>
        </p:nvPicPr>
        <p:blipFill rotWithShape="1">
          <a:blip r:embed="rId3">
            <a:alphaModFix/>
          </a:blip>
          <a:srcRect l="2196" r="5518"/>
          <a:stretch/>
        </p:blipFill>
        <p:spPr>
          <a:xfrm>
            <a:off x="5155375" y="3319325"/>
            <a:ext cx="3642376" cy="947577"/>
          </a:xfrm>
          <a:prstGeom prst="rect">
            <a:avLst/>
          </a:prstGeom>
          <a:noFill/>
          <a:ln>
            <a:noFill/>
          </a:ln>
        </p:spPr>
      </p:pic>
      <p:sp>
        <p:nvSpPr>
          <p:cNvPr id="145" name="Google Shape;145;p21"/>
          <p:cNvSpPr txBox="1">
            <a:spLocks noGrp="1"/>
          </p:cNvSpPr>
          <p:nvPr>
            <p:ph type="body" idx="4294967295"/>
          </p:nvPr>
        </p:nvSpPr>
        <p:spPr>
          <a:xfrm>
            <a:off x="762175" y="1145775"/>
            <a:ext cx="4393200" cy="220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solidFill>
                  <a:schemeClr val="dk1"/>
                </a:solidFill>
                <a:latin typeface="Times New Roman"/>
                <a:ea typeface="Times New Roman"/>
                <a:cs typeface="Times New Roman"/>
                <a:sym typeface="Times New Roman"/>
              </a:rPr>
              <a:t>Key Steps:</a:t>
            </a:r>
            <a:endParaRPr sz="1400" b="1">
              <a:solidFill>
                <a:schemeClr val="dk1"/>
              </a:solidFill>
              <a:latin typeface="Times New Roman"/>
              <a:ea typeface="Times New Roman"/>
              <a:cs typeface="Times New Roman"/>
              <a:sym typeface="Times New Roman"/>
            </a:endParaRPr>
          </a:p>
          <a:p>
            <a:pPr marL="457200" lvl="0" indent="-317500" algn="l" rtl="0">
              <a:lnSpc>
                <a:spcPct val="115000"/>
              </a:lnSpc>
              <a:spcBef>
                <a:spcPts val="1200"/>
              </a:spcBef>
              <a:spcAft>
                <a:spcPts val="0"/>
              </a:spcAft>
              <a:buClr>
                <a:srgbClr val="ED5B50"/>
              </a:buClr>
              <a:buSzPts val="1400"/>
              <a:buFont typeface="Times New Roman"/>
              <a:buChar char="●"/>
            </a:pPr>
            <a:r>
              <a:rPr lang="en" sz="1400">
                <a:solidFill>
                  <a:schemeClr val="dk1"/>
                </a:solidFill>
                <a:latin typeface="Times New Roman"/>
                <a:ea typeface="Times New Roman"/>
                <a:cs typeface="Times New Roman"/>
                <a:sym typeface="Times New Roman"/>
              </a:rPr>
              <a:t>Use one qubit with parameterized gates (</a:t>
            </a:r>
            <a:r>
              <a:rPr lang="en" sz="1400">
                <a:solidFill>
                  <a:srgbClr val="ED5B50"/>
                </a:solidFill>
                <a:latin typeface="Times New Roman"/>
                <a:ea typeface="Times New Roman"/>
                <a:cs typeface="Times New Roman"/>
                <a:sym typeface="Times New Roman"/>
              </a:rPr>
              <a:t>rx</a:t>
            </a:r>
            <a:r>
              <a:rPr lang="en" sz="1400">
                <a:solidFill>
                  <a:schemeClr val="dk1"/>
                </a:solidFill>
                <a:latin typeface="Times New Roman"/>
                <a:ea typeface="Times New Roman"/>
                <a:cs typeface="Times New Roman"/>
                <a:sym typeface="Times New Roman"/>
              </a:rPr>
              <a:t>, </a:t>
            </a:r>
            <a:r>
              <a:rPr lang="en" sz="1400">
                <a:solidFill>
                  <a:srgbClr val="ED5B50"/>
                </a:solidFill>
                <a:latin typeface="Times New Roman"/>
                <a:ea typeface="Times New Roman"/>
                <a:cs typeface="Times New Roman"/>
                <a:sym typeface="Times New Roman"/>
              </a:rPr>
              <a:t>ry</a:t>
            </a:r>
            <a:r>
              <a:rPr lang="en" sz="1400">
                <a:solidFill>
                  <a:schemeClr val="dk1"/>
                </a:solidFill>
                <a:latin typeface="Times New Roman"/>
                <a:ea typeface="Times New Roman"/>
                <a:cs typeface="Times New Roman"/>
                <a:sym typeface="Times New Roman"/>
              </a:rPr>
              <a:t>, </a:t>
            </a:r>
            <a:r>
              <a:rPr lang="en" sz="1400">
                <a:solidFill>
                  <a:srgbClr val="ED5B50"/>
                </a:solidFill>
                <a:latin typeface="Times New Roman"/>
                <a:ea typeface="Times New Roman"/>
                <a:cs typeface="Times New Roman"/>
                <a:sym typeface="Times New Roman"/>
              </a:rPr>
              <a:t>rz</a:t>
            </a:r>
            <a:r>
              <a:rPr lang="en" sz="1400">
                <a:solidFill>
                  <a:schemeClr val="dk1"/>
                </a:solidFill>
                <a:latin typeface="Times New Roman"/>
                <a:ea typeface="Times New Roman"/>
                <a:cs typeface="Times New Roman"/>
                <a:sym typeface="Times New Roman"/>
              </a:rPr>
              <a:t>) based on match features (PQC)</a:t>
            </a:r>
            <a:endParaRPr sz="1400">
              <a:solidFill>
                <a:schemeClr val="dk1"/>
              </a:solidFill>
              <a:latin typeface="Times New Roman"/>
              <a:ea typeface="Times New Roman"/>
              <a:cs typeface="Times New Roman"/>
              <a:sym typeface="Times New Roman"/>
            </a:endParaRPr>
          </a:p>
          <a:p>
            <a:pPr marL="457200" lvl="0" indent="-317500" algn="l" rtl="0">
              <a:lnSpc>
                <a:spcPct val="115000"/>
              </a:lnSpc>
              <a:spcBef>
                <a:spcPts val="1000"/>
              </a:spcBef>
              <a:spcAft>
                <a:spcPts val="0"/>
              </a:spcAft>
              <a:buClr>
                <a:srgbClr val="ED5B50"/>
              </a:buClr>
              <a:buSzPts val="1400"/>
              <a:buFont typeface="Times New Roman"/>
              <a:buChar char="●"/>
            </a:pPr>
            <a:r>
              <a:rPr lang="en" sz="1400">
                <a:solidFill>
                  <a:schemeClr val="dk1"/>
                </a:solidFill>
                <a:latin typeface="Times New Roman"/>
                <a:ea typeface="Times New Roman"/>
                <a:cs typeface="Times New Roman"/>
                <a:sym typeface="Times New Roman"/>
              </a:rPr>
              <a:t>Map rotation angles to the features of the match </a:t>
            </a:r>
            <a:endParaRPr sz="1400">
              <a:solidFill>
                <a:schemeClr val="dk1"/>
              </a:solidFill>
              <a:latin typeface="Times New Roman"/>
              <a:ea typeface="Times New Roman"/>
              <a:cs typeface="Times New Roman"/>
              <a:sym typeface="Times New Roman"/>
            </a:endParaRPr>
          </a:p>
          <a:p>
            <a:pPr marL="914400" lvl="1" indent="-317500" algn="l" rtl="0">
              <a:lnSpc>
                <a:spcPct val="115000"/>
              </a:lnSpc>
              <a:spcBef>
                <a:spcPts val="100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θ1: Home/Away status</a:t>
            </a:r>
            <a:endParaRPr>
              <a:solidFill>
                <a:schemeClr val="dk1"/>
              </a:solidFill>
              <a:latin typeface="Times New Roman"/>
              <a:ea typeface="Times New Roman"/>
              <a:cs typeface="Times New Roman"/>
              <a:sym typeface="Times New Roman"/>
            </a:endParaRPr>
          </a:p>
          <a:p>
            <a:pPr marL="914400" lvl="1" indent="-317500" algn="l" rtl="0">
              <a:lnSpc>
                <a:spcPct val="115000"/>
              </a:lnSpc>
              <a:spcBef>
                <a:spcPts val="100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θ2: Opponent team</a:t>
            </a:r>
            <a:endParaRPr>
              <a:solidFill>
                <a:schemeClr val="dk1"/>
              </a:solidFill>
              <a:latin typeface="Times New Roman"/>
              <a:ea typeface="Times New Roman"/>
              <a:cs typeface="Times New Roman"/>
              <a:sym typeface="Times New Roman"/>
            </a:endParaRPr>
          </a:p>
          <a:p>
            <a:pPr marL="914400" lvl="1" indent="-317500" algn="l" rtl="0">
              <a:lnSpc>
                <a:spcPct val="115000"/>
              </a:lnSpc>
              <a:spcBef>
                <a:spcPts val="100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θ3: Combined features</a:t>
            </a:r>
            <a:endParaRPr>
              <a:solidFill>
                <a:schemeClr val="dk1"/>
              </a:solidFill>
              <a:latin typeface="Times New Roman"/>
              <a:ea typeface="Times New Roman"/>
              <a:cs typeface="Times New Roman"/>
              <a:sym typeface="Times New Roman"/>
            </a:endParaRPr>
          </a:p>
          <a:p>
            <a:pPr marL="457200" lvl="0" indent="-317500" algn="l" rtl="0">
              <a:lnSpc>
                <a:spcPct val="115000"/>
              </a:lnSpc>
              <a:spcBef>
                <a:spcPts val="1000"/>
              </a:spcBef>
              <a:spcAft>
                <a:spcPts val="0"/>
              </a:spcAft>
              <a:buClr>
                <a:srgbClr val="ED5B50"/>
              </a:buClr>
              <a:buSzPts val="1400"/>
              <a:buFont typeface="Times New Roman"/>
              <a:buChar char="●"/>
            </a:pPr>
            <a:r>
              <a:rPr lang="en" sz="1400">
                <a:solidFill>
                  <a:schemeClr val="dk1"/>
                </a:solidFill>
                <a:latin typeface="Times New Roman"/>
                <a:ea typeface="Times New Roman"/>
                <a:cs typeface="Times New Roman"/>
                <a:sym typeface="Times New Roman"/>
              </a:rPr>
              <a:t>Execute the circuit using qasm_simulator</a:t>
            </a:r>
            <a:endParaRPr sz="1400">
              <a:solidFill>
                <a:schemeClr val="dk1"/>
              </a:solidFill>
              <a:latin typeface="Times New Roman"/>
              <a:ea typeface="Times New Roman"/>
              <a:cs typeface="Times New Roman"/>
              <a:sym typeface="Times New Roman"/>
            </a:endParaRPr>
          </a:p>
          <a:p>
            <a:pPr marL="457200" lvl="0" indent="-317500" algn="l" rtl="0">
              <a:lnSpc>
                <a:spcPct val="115000"/>
              </a:lnSpc>
              <a:spcBef>
                <a:spcPts val="1000"/>
              </a:spcBef>
              <a:spcAft>
                <a:spcPts val="0"/>
              </a:spcAft>
              <a:buClr>
                <a:srgbClr val="ED5B50"/>
              </a:buClr>
              <a:buSzPts val="1400"/>
              <a:buFont typeface="Times New Roman"/>
              <a:buChar char="●"/>
            </a:pPr>
            <a:r>
              <a:rPr lang="en" sz="1400">
                <a:solidFill>
                  <a:schemeClr val="dk1"/>
                </a:solidFill>
                <a:latin typeface="Times New Roman"/>
                <a:ea typeface="Times New Roman"/>
                <a:cs typeface="Times New Roman"/>
                <a:sym typeface="Times New Roman"/>
              </a:rPr>
              <a:t>Classify the match result</a:t>
            </a:r>
            <a:endParaRPr sz="1400">
              <a:solidFill>
                <a:schemeClr val="dk1"/>
              </a:solidFill>
              <a:latin typeface="Times New Roman"/>
              <a:ea typeface="Times New Roman"/>
              <a:cs typeface="Times New Roman"/>
              <a:sym typeface="Times New Roman"/>
            </a:endParaRPr>
          </a:p>
          <a:p>
            <a:pPr marL="457200" lvl="0" indent="-317500" algn="l" rtl="0">
              <a:lnSpc>
                <a:spcPct val="115000"/>
              </a:lnSpc>
              <a:spcBef>
                <a:spcPts val="1000"/>
              </a:spcBef>
              <a:spcAft>
                <a:spcPts val="1000"/>
              </a:spcAft>
              <a:buClr>
                <a:srgbClr val="ED5B50"/>
              </a:buClr>
              <a:buSzPts val="1400"/>
              <a:buFont typeface="Times New Roman"/>
              <a:buChar char="●"/>
            </a:pPr>
            <a:r>
              <a:rPr lang="en" sz="1400">
                <a:solidFill>
                  <a:schemeClr val="dk1"/>
                </a:solidFill>
                <a:latin typeface="Times New Roman"/>
                <a:ea typeface="Times New Roman"/>
                <a:cs typeface="Times New Roman"/>
                <a:sym typeface="Times New Roman"/>
              </a:rPr>
              <a:t>Evaluate model's performance</a:t>
            </a:r>
            <a:endParaRPr sz="1400">
              <a:solidFill>
                <a:schemeClr val="dk1"/>
              </a:solidFill>
              <a:latin typeface="Times New Roman"/>
              <a:ea typeface="Times New Roman"/>
              <a:cs typeface="Times New Roman"/>
              <a:sym typeface="Times New Roman"/>
            </a:endParaRPr>
          </a:p>
        </p:txBody>
      </p:sp>
      <p:sp>
        <p:nvSpPr>
          <p:cNvPr id="146" name="Google Shape;146;p21"/>
          <p:cNvSpPr txBox="1"/>
          <p:nvPr/>
        </p:nvSpPr>
        <p:spPr>
          <a:xfrm>
            <a:off x="762175" y="538825"/>
            <a:ext cx="8430900" cy="47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a:solidFill>
                  <a:schemeClr val="dk1"/>
                </a:solidFill>
                <a:latin typeface="Times New Roman"/>
                <a:ea typeface="Times New Roman"/>
                <a:cs typeface="Times New Roman"/>
                <a:sym typeface="Times New Roman"/>
              </a:rPr>
              <a:t>Quiz 4 - </a:t>
            </a:r>
            <a:r>
              <a:rPr lang="en" sz="3000" b="1">
                <a:solidFill>
                  <a:srgbClr val="ED5B50"/>
                </a:solidFill>
                <a:latin typeface="Times New Roman"/>
                <a:ea typeface="Times New Roman"/>
                <a:cs typeface="Times New Roman"/>
                <a:sym typeface="Times New Roman"/>
              </a:rPr>
              <a:t>Quantum Model Example</a:t>
            </a:r>
            <a:endParaRPr sz="3000" b="1">
              <a:solidFill>
                <a:srgbClr val="ED5B50"/>
              </a:solidFill>
              <a:latin typeface="Times New Roman"/>
              <a:ea typeface="Times New Roman"/>
              <a:cs typeface="Times New Roman"/>
              <a:sym typeface="Times New Roman"/>
            </a:endParaRPr>
          </a:p>
        </p:txBody>
      </p:sp>
      <p:pic>
        <p:nvPicPr>
          <p:cNvPr id="147" name="Google Shape;147;p21"/>
          <p:cNvPicPr preferRelativeResize="0"/>
          <p:nvPr/>
        </p:nvPicPr>
        <p:blipFill>
          <a:blip r:embed="rId4">
            <a:alphaModFix/>
          </a:blip>
          <a:stretch>
            <a:fillRect/>
          </a:stretch>
        </p:blipFill>
        <p:spPr>
          <a:xfrm>
            <a:off x="5894625" y="1617249"/>
            <a:ext cx="2903126" cy="15386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1672</Words>
  <Application>Microsoft Office PowerPoint</Application>
  <PresentationFormat>On-screen Show (16:9)</PresentationFormat>
  <Paragraphs>258</Paragraphs>
  <Slides>31</Slides>
  <Notes>31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Times New Roman</vt:lpstr>
      <vt:lpstr>Simple Light</vt:lpstr>
      <vt:lpstr>PowerPoint Presentation</vt:lpstr>
      <vt:lpstr>PowerPoint Presentation</vt:lpstr>
      <vt:lpstr>PowerPoint Presentation</vt:lpstr>
      <vt:lpstr>PowerPoint Presentation</vt:lpstr>
      <vt:lpstr>PowerPoint Presentation</vt:lpstr>
      <vt:lpstr>PowerPoint Presentation</vt:lpstr>
      <vt:lpstr>Quiz 4 Dataset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Abdul Salam, Abdul Haleem</cp:lastModifiedBy>
  <cp:revision>1</cp:revision>
  <dcterms:modified xsi:type="dcterms:W3CDTF">2024-10-03T03:03:09Z</dcterms:modified>
</cp:coreProperties>
</file>